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8.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59" r:id="rId5"/>
    <p:sldId id="260" r:id="rId6"/>
    <p:sldId id="261" r:id="rId7"/>
    <p:sldId id="264" r:id="rId8"/>
    <p:sldId id="267" r:id="rId9"/>
    <p:sldId id="268" r:id="rId10"/>
    <p:sldId id="269" r:id="rId11"/>
    <p:sldId id="270" r:id="rId12"/>
    <p:sldId id="271" r:id="rId13"/>
    <p:sldId id="272" r:id="rId14"/>
    <p:sldId id="282" r:id="rId15"/>
    <p:sldId id="262" r:id="rId16"/>
    <p:sldId id="263" r:id="rId17"/>
    <p:sldId id="281" r:id="rId18"/>
    <p:sldId id="291" r:id="rId19"/>
    <p:sldId id="274" r:id="rId20"/>
    <p:sldId id="289" r:id="rId21"/>
    <p:sldId id="290" r:id="rId22"/>
    <p:sldId id="284" r:id="rId23"/>
    <p:sldId id="275" r:id="rId24"/>
    <p:sldId id="283" r:id="rId25"/>
    <p:sldId id="288" r:id="rId26"/>
    <p:sldId id="292" r:id="rId27"/>
    <p:sldId id="293" r:id="rId28"/>
    <p:sldId id="265" r:id="rId29"/>
    <p:sldId id="286" r:id="rId30"/>
    <p:sldId id="287"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44" autoAdjust="0"/>
  </p:normalViewPr>
  <p:slideViewPr>
    <p:cSldViewPr snapToGrid="0">
      <p:cViewPr varScale="1">
        <p:scale>
          <a:sx n="72" d="100"/>
          <a:sy n="72"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16F458-7D47-4222-95EF-3CE70E6D9EA8}" type="datetimeFigureOut">
              <a:rPr lang="en-IN" smtClean="0"/>
              <a:t>23-08-2022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3189E-475A-4BDB-BC94-3DA3CB0130DE}" type="slidenum">
              <a:rPr lang="en-IN" smtClean="0"/>
              <a:t>‹#›</a:t>
            </a:fld>
            <a:endParaRPr lang="en-IN"/>
          </a:p>
        </p:txBody>
      </p:sp>
    </p:spTree>
    <p:extLst>
      <p:ext uri="{BB962C8B-B14F-4D97-AF65-F5344CB8AC3E}">
        <p14:creationId xmlns:p14="http://schemas.microsoft.com/office/powerpoint/2010/main" val="3243413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4C3189E-475A-4BDB-BC94-3DA3CB0130DE}" type="slidenum">
              <a:rPr lang="en-IN" smtClean="0"/>
              <a:t>31</a:t>
            </a:fld>
            <a:endParaRPr lang="en-IN"/>
          </a:p>
        </p:txBody>
      </p:sp>
    </p:spTree>
    <p:extLst>
      <p:ext uri="{BB962C8B-B14F-4D97-AF65-F5344CB8AC3E}">
        <p14:creationId xmlns:p14="http://schemas.microsoft.com/office/powerpoint/2010/main" val="256613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352587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218317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1630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3754468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06138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629940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244566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167229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2522795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95790-9BDA-459D-95CE-5A52BEFA5C27}"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20072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195790-9BDA-459D-95CE-5A52BEFA5C27}" type="datetimeFigureOut">
              <a:rPr lang="en-IN" smtClean="0"/>
              <a:t>23-08-2022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91705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195790-9BDA-459D-95CE-5A52BEFA5C27}" type="datetimeFigureOut">
              <a:rPr lang="en-IN" smtClean="0"/>
              <a:t>23-08-2022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216303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195790-9BDA-459D-95CE-5A52BEFA5C27}" type="datetimeFigureOut">
              <a:rPr lang="en-IN" smtClean="0"/>
              <a:t>23-08-2022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94111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95790-9BDA-459D-95CE-5A52BEFA5C27}" type="datetimeFigureOut">
              <a:rPr lang="en-IN" smtClean="0"/>
              <a:t>23-08-2022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3885389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195790-9BDA-459D-95CE-5A52BEFA5C27}" type="datetimeFigureOut">
              <a:rPr lang="en-IN" smtClean="0"/>
              <a:t>23-08-2022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3805286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195790-9BDA-459D-95CE-5A52BEFA5C27}" type="datetimeFigureOut">
              <a:rPr lang="en-IN" smtClean="0"/>
              <a:t>23-08-2022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5C5B9-2651-4E38-AF25-3DAE88710326}" type="slidenum">
              <a:rPr lang="en-IN" smtClean="0"/>
              <a:t>‹#›</a:t>
            </a:fld>
            <a:endParaRPr lang="en-IN"/>
          </a:p>
        </p:txBody>
      </p:sp>
    </p:spTree>
    <p:extLst>
      <p:ext uri="{BB962C8B-B14F-4D97-AF65-F5344CB8AC3E}">
        <p14:creationId xmlns:p14="http://schemas.microsoft.com/office/powerpoint/2010/main" val="229070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D195790-9BDA-459D-95CE-5A52BEFA5C27}" type="datetimeFigureOut">
              <a:rPr lang="en-IN" smtClean="0"/>
              <a:t>23-08-2022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775C5B9-2651-4E38-AF25-3DAE88710326}" type="slidenum">
              <a:rPr lang="en-IN" smtClean="0"/>
              <a:t>‹#›</a:t>
            </a:fld>
            <a:endParaRPr lang="en-IN"/>
          </a:p>
        </p:txBody>
      </p:sp>
    </p:spTree>
    <p:extLst>
      <p:ext uri="{BB962C8B-B14F-4D97-AF65-F5344CB8AC3E}">
        <p14:creationId xmlns:p14="http://schemas.microsoft.com/office/powerpoint/2010/main" val="743650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eepngimg.com/png/2258-green-leaf-png"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photoeverywhere.co.uk/britain/ukwild/slides/woodland3061.htm"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pexels.com/photo/computer-external-monitor-laptop-macbook-317977/"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s/sal%C3%B3n-de-clases-1297779/"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picpedia.org/highway-signs/a/application.html"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echnofaq.org/posts/2016/08/how-to-deal-with-the-main-problems-of-elearning/"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hadowmeld.com/2019/02/white-daisy-flowers.html" TargetMode="External"/><Relationship Id="rId5" Type="http://schemas.openxmlformats.org/officeDocument/2006/relationships/image" Target="../media/image24.jpeg"/><Relationship Id="rId4" Type="http://schemas.openxmlformats.org/officeDocument/2006/relationships/hyperlink" Target="https://en.wikipedia.org/wiki/Cosmos_%28plant%29"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pngimg.com/download/87471"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illustrations/introduction-business-display-blank-3195427/"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ngimg.com/download/2107"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9FA0-BAF9-40F2-9495-62E2D7472FDA}"/>
              </a:ext>
            </a:extLst>
          </p:cNvPr>
          <p:cNvSpPr>
            <a:spLocks noGrp="1"/>
          </p:cNvSpPr>
          <p:nvPr>
            <p:ph type="ctrTitle"/>
          </p:nvPr>
        </p:nvSpPr>
        <p:spPr>
          <a:xfrm>
            <a:off x="970671" y="309490"/>
            <a:ext cx="8090493" cy="3643532"/>
          </a:xfrm>
        </p:spPr>
        <p:txBody>
          <a:bodyPr/>
          <a:lstStyle/>
          <a:p>
            <a:r>
              <a:rPr lang="en-US" dirty="0"/>
              <a:t>DETECTION OF FLORAL LEAF AFFLICTION USING IMAGE PROCESSING TECHNIQUES</a:t>
            </a:r>
            <a:endParaRPr lang="en-IN" dirty="0"/>
          </a:p>
        </p:txBody>
      </p:sp>
      <p:pic>
        <p:nvPicPr>
          <p:cNvPr id="5" name="Picture 4">
            <a:extLst>
              <a:ext uri="{FF2B5EF4-FFF2-40B4-BE49-F238E27FC236}">
                <a16:creationId xmlns:a16="http://schemas.microsoft.com/office/drawing/2014/main" id="{11DB8339-6D4C-404D-9CAA-9EEF1AEACB66}"/>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5103" y="3221502"/>
            <a:ext cx="4473527" cy="2519402"/>
          </a:xfrm>
          <a:prstGeom prst="rect">
            <a:avLst/>
          </a:prstGeom>
        </p:spPr>
      </p:pic>
      <p:pic>
        <p:nvPicPr>
          <p:cNvPr id="8" name="Picture 7">
            <a:extLst>
              <a:ext uri="{FF2B5EF4-FFF2-40B4-BE49-F238E27FC236}">
                <a16:creationId xmlns:a16="http://schemas.microsoft.com/office/drawing/2014/main" id="{BFC911D8-078F-4131-AA9A-743099F7119B}"/>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15917" y="4029108"/>
            <a:ext cx="3701360" cy="2519402"/>
          </a:xfrm>
          <a:prstGeom prst="rect">
            <a:avLst/>
          </a:prstGeom>
        </p:spPr>
      </p:pic>
    </p:spTree>
    <p:extLst>
      <p:ext uri="{BB962C8B-B14F-4D97-AF65-F5344CB8AC3E}">
        <p14:creationId xmlns:p14="http://schemas.microsoft.com/office/powerpoint/2010/main" val="365029510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418582108"/>
              </p:ext>
            </p:extLst>
          </p:nvPr>
        </p:nvGraphicFramePr>
        <p:xfrm>
          <a:off x="0" y="-40943"/>
          <a:ext cx="12191998" cy="7169624"/>
        </p:xfrm>
        <a:graphic>
          <a:graphicData uri="http://schemas.openxmlformats.org/drawingml/2006/table">
            <a:tbl>
              <a:tblPr firstRow="1" bandRow="1">
                <a:tableStyleId>{5C22544A-7EE6-4342-B048-85BDC9FD1C3A}</a:tableStyleId>
              </a:tblPr>
              <a:tblGrid>
                <a:gridCol w="978568">
                  <a:extLst>
                    <a:ext uri="{9D8B030D-6E8A-4147-A177-3AD203B41FA5}">
                      <a16:colId xmlns:a16="http://schemas.microsoft.com/office/drawing/2014/main" val="2414007894"/>
                    </a:ext>
                  </a:extLst>
                </a:gridCol>
                <a:gridCol w="2165685">
                  <a:extLst>
                    <a:ext uri="{9D8B030D-6E8A-4147-A177-3AD203B41FA5}">
                      <a16:colId xmlns:a16="http://schemas.microsoft.com/office/drawing/2014/main" val="399766399"/>
                    </a:ext>
                  </a:extLst>
                </a:gridCol>
                <a:gridCol w="1411705">
                  <a:extLst>
                    <a:ext uri="{9D8B030D-6E8A-4147-A177-3AD203B41FA5}">
                      <a16:colId xmlns:a16="http://schemas.microsoft.com/office/drawing/2014/main" val="310934481"/>
                    </a:ext>
                  </a:extLst>
                </a:gridCol>
                <a:gridCol w="962526">
                  <a:extLst>
                    <a:ext uri="{9D8B030D-6E8A-4147-A177-3AD203B41FA5}">
                      <a16:colId xmlns:a16="http://schemas.microsoft.com/office/drawing/2014/main" val="1866077575"/>
                    </a:ext>
                  </a:extLst>
                </a:gridCol>
                <a:gridCol w="2310063">
                  <a:extLst>
                    <a:ext uri="{9D8B030D-6E8A-4147-A177-3AD203B41FA5}">
                      <a16:colId xmlns:a16="http://schemas.microsoft.com/office/drawing/2014/main" val="910354182"/>
                    </a:ext>
                  </a:extLst>
                </a:gridCol>
                <a:gridCol w="2069432">
                  <a:extLst>
                    <a:ext uri="{9D8B030D-6E8A-4147-A177-3AD203B41FA5}">
                      <a16:colId xmlns:a16="http://schemas.microsoft.com/office/drawing/2014/main" val="2829254458"/>
                    </a:ext>
                  </a:extLst>
                </a:gridCol>
                <a:gridCol w="2294019">
                  <a:extLst>
                    <a:ext uri="{9D8B030D-6E8A-4147-A177-3AD203B41FA5}">
                      <a16:colId xmlns:a16="http://schemas.microsoft.com/office/drawing/2014/main" val="3360053211"/>
                    </a:ext>
                  </a:extLst>
                </a:gridCol>
              </a:tblGrid>
              <a:tr h="450376">
                <a:tc>
                  <a:txBody>
                    <a:bodyPr/>
                    <a:lstStyle/>
                    <a:p>
                      <a:pPr algn="ctr"/>
                      <a:r>
                        <a:rPr lang="en-US" sz="1600" dirty="0"/>
                        <a:t>S.NO</a:t>
                      </a:r>
                      <a:endParaRPr lang="en-IN"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PAPER NAME</a:t>
                      </a:r>
                      <a:endParaRPr lang="en-IN" sz="1600" dirty="0"/>
                    </a:p>
                  </a:txBody>
                  <a:tcPr/>
                </a:tc>
                <a:tc>
                  <a:txBody>
                    <a:bodyPr/>
                    <a:lstStyle/>
                    <a:p>
                      <a:pPr algn="ctr"/>
                      <a:r>
                        <a:rPr lang="en-US" sz="1600" dirty="0"/>
                        <a:t>AUTHOR</a:t>
                      </a:r>
                      <a:endParaRPr lang="en-IN" sz="1600" dirty="0"/>
                    </a:p>
                  </a:txBody>
                  <a:tcPr/>
                </a:tc>
                <a:tc>
                  <a:txBody>
                    <a:bodyPr/>
                    <a:lstStyle/>
                    <a:p>
                      <a:pPr algn="ctr"/>
                      <a:r>
                        <a:rPr lang="en-US" sz="1600" dirty="0"/>
                        <a:t> YEAR</a:t>
                      </a:r>
                      <a:endParaRPr lang="en-IN" sz="1600" dirty="0"/>
                    </a:p>
                  </a:txBody>
                  <a:tcPr/>
                </a:tc>
                <a:tc>
                  <a:txBody>
                    <a:bodyPr/>
                    <a:lstStyle/>
                    <a:p>
                      <a:pPr algn="ctr"/>
                      <a:r>
                        <a:rPr lang="en-US" sz="1600" dirty="0"/>
                        <a:t>OBJECTIVE</a:t>
                      </a:r>
                      <a:endParaRPr lang="en-IN" sz="1600" dirty="0"/>
                    </a:p>
                  </a:txBody>
                  <a:tcPr/>
                </a:tc>
                <a:tc>
                  <a:txBody>
                    <a:bodyPr/>
                    <a:lstStyle/>
                    <a:p>
                      <a:pPr algn="ctr"/>
                      <a:r>
                        <a:rPr lang="en-US" sz="1600" dirty="0"/>
                        <a:t> METHODOLOGY</a:t>
                      </a:r>
                      <a:endParaRPr lang="en-IN" sz="1600" dirty="0"/>
                    </a:p>
                  </a:txBody>
                  <a:tcPr/>
                </a:tc>
                <a:tc>
                  <a:txBody>
                    <a:bodyPr/>
                    <a:lstStyle/>
                    <a:p>
                      <a:pPr algn="ctr"/>
                      <a:r>
                        <a:rPr lang="en-US" sz="1600" dirty="0"/>
                        <a:t>FINDINGS</a:t>
                      </a:r>
                      <a:endParaRPr lang="en-IN" sz="1600" dirty="0"/>
                    </a:p>
                  </a:txBody>
                  <a:tcPr/>
                </a:tc>
                <a:extLst>
                  <a:ext uri="{0D108BD9-81ED-4DB2-BD59-A6C34878D82A}">
                    <a16:rowId xmlns:a16="http://schemas.microsoft.com/office/drawing/2014/main" val="2731884945"/>
                  </a:ext>
                </a:extLst>
              </a:tr>
              <a:tr h="2702257">
                <a:tc>
                  <a:txBody>
                    <a:bodyPr/>
                    <a:lstStyle/>
                    <a:p>
                      <a:pPr algn="ctr"/>
                      <a:r>
                        <a:rPr lang="en-US" sz="1400" dirty="0"/>
                        <a:t>7.</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strike="noStrike" kern="1200" baseline="0" dirty="0">
                          <a:solidFill>
                            <a:schemeClr val="dk1"/>
                          </a:solidFill>
                          <a:latin typeface="+mn-lt"/>
                          <a:ea typeface="+mn-ea"/>
                          <a:cs typeface="+mn-cs"/>
                        </a:rPr>
                        <a:t>Leaf Disease Detection using Image Processing.</a:t>
                      </a:r>
                      <a:endParaRPr lang="en-IN" sz="1400" b="0" dirty="0"/>
                    </a:p>
                    <a:p>
                      <a:pPr marL="0" indent="0">
                        <a:buFont typeface="Arial" panose="020B0604020202020204" pitchFamily="34" charset="0"/>
                        <a:buNone/>
                      </a:pPr>
                      <a:endParaRPr lang="en-IN" sz="1400" b="0" i="0" u="none" strike="noStrike" kern="1200" baseline="0" dirty="0">
                        <a:solidFill>
                          <a:schemeClr val="dk1"/>
                        </a:solidFill>
                        <a:latin typeface="+mn-lt"/>
                        <a:ea typeface="+mn-ea"/>
                        <a:cs typeface="+mn-cs"/>
                      </a:endParaRPr>
                    </a:p>
                    <a:p>
                      <a:endParaRPr lang="en-US" sz="1400" dirty="0"/>
                    </a:p>
                  </a:txBody>
                  <a:tcPr/>
                </a:tc>
                <a:tc>
                  <a:txBody>
                    <a:bodyPr/>
                    <a:lstStyle/>
                    <a:p>
                      <a:r>
                        <a:rPr lang="en-US" sz="1400" b="0" i="0" u="none" strike="noStrike" kern="1200" baseline="0" dirty="0" err="1">
                          <a:solidFill>
                            <a:schemeClr val="dk1"/>
                          </a:solidFill>
                          <a:latin typeface="+mn-lt"/>
                          <a:ea typeface="+mn-ea"/>
                          <a:cs typeface="+mn-cs"/>
                        </a:rPr>
                        <a:t>Ashwini</a:t>
                      </a:r>
                      <a:r>
                        <a:rPr lang="en-US" sz="1400" b="0" i="0" u="none" strike="noStrike" kern="1200" baseline="0" dirty="0">
                          <a:solidFill>
                            <a:schemeClr val="dk1"/>
                          </a:solidFill>
                          <a:latin typeface="+mn-lt"/>
                          <a:ea typeface="+mn-ea"/>
                          <a:cs typeface="+mn-cs"/>
                        </a:rPr>
                        <a:t> C </a:t>
                      </a:r>
                    </a:p>
                    <a:p>
                      <a:endParaRPr lang="en-US" sz="1400" b="0" i="0" u="none" strike="noStrike" kern="1200" baseline="0" dirty="0">
                        <a:solidFill>
                          <a:schemeClr val="dk1"/>
                        </a:solidFill>
                        <a:latin typeface="+mn-lt"/>
                        <a:ea typeface="+mn-ea"/>
                        <a:cs typeface="+mn-cs"/>
                      </a:endParaRPr>
                    </a:p>
                    <a:p>
                      <a:r>
                        <a:rPr lang="en-US" sz="1400" b="0" i="0" u="none" strike="noStrike" kern="1200" baseline="0" dirty="0">
                          <a:solidFill>
                            <a:schemeClr val="dk1"/>
                          </a:solidFill>
                          <a:latin typeface="+mn-lt"/>
                          <a:ea typeface="+mn-ea"/>
                          <a:cs typeface="+mn-cs"/>
                        </a:rPr>
                        <a:t>Anusha B </a:t>
                      </a:r>
                    </a:p>
                    <a:p>
                      <a:endParaRPr lang="en-US" sz="1400" b="0" i="0" u="none" strike="noStrike" kern="1200" baseline="0" dirty="0">
                        <a:solidFill>
                          <a:schemeClr val="dk1"/>
                        </a:solidFill>
                        <a:latin typeface="+mn-lt"/>
                        <a:ea typeface="+mn-ea"/>
                        <a:cs typeface="+mn-cs"/>
                      </a:endParaRPr>
                    </a:p>
                    <a:p>
                      <a:r>
                        <a:rPr lang="en-US" sz="1400" b="0" i="0" u="none" strike="noStrike" kern="1200" baseline="0" dirty="0" err="1">
                          <a:solidFill>
                            <a:schemeClr val="dk1"/>
                          </a:solidFill>
                          <a:latin typeface="+mn-lt"/>
                          <a:ea typeface="+mn-ea"/>
                          <a:cs typeface="+mn-cs"/>
                        </a:rPr>
                        <a:t>Divyashree</a:t>
                      </a:r>
                      <a:r>
                        <a:rPr lang="en-US" sz="1400" b="0" i="0" u="none" strike="noStrike" kern="1200" baseline="0" dirty="0">
                          <a:solidFill>
                            <a:schemeClr val="dk1"/>
                          </a:solidFill>
                          <a:latin typeface="+mn-lt"/>
                          <a:ea typeface="+mn-ea"/>
                          <a:cs typeface="+mn-cs"/>
                        </a:rPr>
                        <a:t> B R </a:t>
                      </a:r>
                    </a:p>
                    <a:p>
                      <a:endParaRPr lang="en-US" sz="1400" b="0" i="0" u="none" strike="noStrike" kern="1200" baseline="0" dirty="0">
                        <a:solidFill>
                          <a:schemeClr val="dk1"/>
                        </a:solidFill>
                        <a:latin typeface="+mn-lt"/>
                        <a:ea typeface="+mn-ea"/>
                        <a:cs typeface="+mn-cs"/>
                      </a:endParaRPr>
                    </a:p>
                    <a:p>
                      <a:r>
                        <a:rPr lang="en-US" sz="1400" b="0" i="0" u="none" strike="noStrike" kern="1200" baseline="0" dirty="0" err="1">
                          <a:solidFill>
                            <a:schemeClr val="dk1"/>
                          </a:solidFill>
                          <a:latin typeface="+mn-lt"/>
                          <a:ea typeface="+mn-ea"/>
                          <a:cs typeface="+mn-cs"/>
                        </a:rPr>
                        <a:t>Impana</a:t>
                      </a:r>
                      <a:r>
                        <a:rPr lang="en-US" sz="1400" b="0" i="0" u="none" strike="noStrike" kern="1200" baseline="0" dirty="0">
                          <a:solidFill>
                            <a:schemeClr val="dk1"/>
                          </a:solidFill>
                          <a:latin typeface="+mn-lt"/>
                          <a:ea typeface="+mn-ea"/>
                          <a:cs typeface="+mn-cs"/>
                        </a:rPr>
                        <a:t> V </a:t>
                      </a:r>
                    </a:p>
                    <a:p>
                      <a:endParaRPr lang="en-US" sz="1400" b="0" i="0" u="none" strike="noStrike" kern="1200" baseline="0" dirty="0">
                        <a:solidFill>
                          <a:schemeClr val="dk1"/>
                        </a:solidFill>
                        <a:latin typeface="+mn-lt"/>
                        <a:ea typeface="+mn-ea"/>
                        <a:cs typeface="+mn-cs"/>
                      </a:endParaRPr>
                    </a:p>
                    <a:p>
                      <a:r>
                        <a:rPr lang="en-US" sz="1400" b="0" i="0" u="none" strike="noStrike" kern="1200" baseline="0" dirty="0" err="1">
                          <a:solidFill>
                            <a:schemeClr val="dk1"/>
                          </a:solidFill>
                          <a:latin typeface="+mn-lt"/>
                          <a:ea typeface="+mn-ea"/>
                          <a:cs typeface="+mn-cs"/>
                        </a:rPr>
                        <a:t>Nisarga</a:t>
                      </a:r>
                      <a:r>
                        <a:rPr lang="en-US" sz="1400" b="0" i="0" u="none" strike="noStrike" kern="1200" baseline="0" dirty="0">
                          <a:solidFill>
                            <a:schemeClr val="dk1"/>
                          </a:solidFill>
                          <a:latin typeface="+mn-lt"/>
                          <a:ea typeface="+mn-ea"/>
                          <a:cs typeface="+mn-cs"/>
                        </a:rPr>
                        <a:t> S P</a:t>
                      </a:r>
                      <a:endParaRPr lang="en-US" sz="1400" dirty="0"/>
                    </a:p>
                    <a:p>
                      <a:endParaRPr lang="en-US" sz="1400" dirty="0"/>
                    </a:p>
                  </a:txBody>
                  <a:tcPr/>
                </a:tc>
                <a:tc>
                  <a:txBody>
                    <a:bodyPr/>
                    <a:lstStyle/>
                    <a:p>
                      <a:pPr algn="ctr"/>
                      <a:r>
                        <a:rPr lang="en-US" sz="1400" dirty="0"/>
                        <a:t>2020</a:t>
                      </a:r>
                    </a:p>
                  </a:txBody>
                  <a:tcPr/>
                </a:tc>
                <a:tc>
                  <a:txBody>
                    <a:bodyPr/>
                    <a:lstStyle/>
                    <a:p>
                      <a:r>
                        <a:rPr lang="en-US" sz="1400" b="0" i="0" u="none" strike="noStrike" kern="1200" baseline="0" dirty="0">
                          <a:solidFill>
                            <a:schemeClr val="dk1"/>
                          </a:solidFill>
                          <a:latin typeface="+mn-lt"/>
                          <a:ea typeface="+mn-ea"/>
                          <a:cs typeface="+mn-cs"/>
                        </a:rPr>
                        <a:t>This project proposed to point out disease in the leaf with a union of shape, texture and color feature</a:t>
                      </a:r>
                    </a:p>
                    <a:p>
                      <a:r>
                        <a:rPr lang="en-US" sz="1400" b="0" i="0" u="none" strike="noStrike" kern="1200" baseline="0" dirty="0">
                          <a:solidFill>
                            <a:schemeClr val="dk1"/>
                          </a:solidFill>
                          <a:latin typeface="+mn-lt"/>
                          <a:ea typeface="+mn-ea"/>
                          <a:cs typeface="+mn-cs"/>
                        </a:rPr>
                        <a:t>withdrawal. </a:t>
                      </a:r>
                      <a:endParaRPr lang="en-US" sz="1400" baseline="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Image Acquisition</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Image Sharpening</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Edge Detection</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Greyscale Image</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Adaptive Histogram Equalization</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Shape, Color and Texture Features</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Support Vector Machine(SVM)</a:t>
                      </a:r>
                      <a:endParaRPr lang="en-US" sz="1400" dirty="0"/>
                    </a:p>
                  </a:txBody>
                  <a:tcPr/>
                </a:tc>
                <a:tc>
                  <a:txBody>
                    <a:bodyPr/>
                    <a:lstStyle/>
                    <a:p>
                      <a:r>
                        <a:rPr lang="en-US" sz="1400" b="0" i="0" u="none" strike="noStrike" kern="1200" baseline="0" dirty="0">
                          <a:solidFill>
                            <a:schemeClr val="dk1"/>
                          </a:solidFill>
                          <a:latin typeface="+mn-lt"/>
                          <a:ea typeface="+mn-ea"/>
                          <a:cs typeface="+mn-cs"/>
                        </a:rPr>
                        <a:t>Initially the farmers sends a digital image of the diseased leaf of a plant and these images are read in MATLAB and processed automatically based on SVM.</a:t>
                      </a:r>
                      <a:endParaRPr lang="en-US" sz="1400" dirty="0"/>
                    </a:p>
                  </a:txBody>
                  <a:tcPr/>
                </a:tc>
                <a:extLst>
                  <a:ext uri="{0D108BD9-81ED-4DB2-BD59-A6C34878D82A}">
                    <a16:rowId xmlns:a16="http://schemas.microsoft.com/office/drawing/2014/main" val="3469596124"/>
                  </a:ext>
                </a:extLst>
              </a:tr>
              <a:tr h="4016991">
                <a:tc>
                  <a:txBody>
                    <a:bodyPr/>
                    <a:lstStyle/>
                    <a:p>
                      <a:pPr algn="ctr"/>
                      <a:r>
                        <a:rPr lang="en-GB" sz="1400" dirty="0"/>
                        <a:t>8.</a:t>
                      </a:r>
                      <a:endParaRPr lang="en-US" sz="1400" dirty="0"/>
                    </a:p>
                  </a:txBody>
                  <a:tcPr/>
                </a:tc>
                <a:tc>
                  <a:txBody>
                    <a:bodyPr/>
                    <a:lstStyle/>
                    <a:p>
                      <a:r>
                        <a:rPr lang="en-US" sz="1400" dirty="0"/>
                        <a:t>Plant diseases and pests detection based </a:t>
                      </a:r>
                    </a:p>
                    <a:p>
                      <a:r>
                        <a:rPr lang="en-US" sz="1400" dirty="0"/>
                        <a:t>on deep learning</a:t>
                      </a:r>
                      <a:r>
                        <a:rPr lang="en-GB" sz="1400" dirty="0"/>
                        <a:t>.</a:t>
                      </a:r>
                      <a:endParaRPr lang="en-US" sz="1400" dirty="0"/>
                    </a:p>
                    <a:p>
                      <a:endParaRPr lang="en-US" sz="1400" dirty="0"/>
                    </a:p>
                  </a:txBody>
                  <a:tcPr/>
                </a:tc>
                <a:tc>
                  <a:txBody>
                    <a:bodyPr/>
                    <a:lstStyle/>
                    <a:p>
                      <a:r>
                        <a:rPr lang="en-US" sz="1400" dirty="0"/>
                        <a:t>Jun Liu</a:t>
                      </a:r>
                      <a:endParaRPr lang="en-GB" sz="1400" dirty="0"/>
                    </a:p>
                    <a:p>
                      <a:endParaRPr lang="en-US" sz="1400" dirty="0"/>
                    </a:p>
                    <a:p>
                      <a:r>
                        <a:rPr lang="en-US" sz="1400" dirty="0" err="1"/>
                        <a:t>Xuewei</a:t>
                      </a:r>
                      <a:r>
                        <a:rPr lang="en-US" sz="1400" dirty="0"/>
                        <a:t> Wang</a:t>
                      </a:r>
                    </a:p>
                  </a:txBody>
                  <a:tcPr/>
                </a:tc>
                <a:tc>
                  <a:txBody>
                    <a:bodyPr/>
                    <a:lstStyle/>
                    <a:p>
                      <a:pPr algn="ctr"/>
                      <a:r>
                        <a:rPr lang="en-GB" sz="1400" dirty="0"/>
                        <a:t>2021</a:t>
                      </a:r>
                      <a:endParaRPr lang="en-US" sz="1400" dirty="0"/>
                    </a:p>
                  </a:txBody>
                  <a:tcPr/>
                </a:tc>
                <a:tc>
                  <a:txBody>
                    <a:bodyPr/>
                    <a:lstStyle/>
                    <a:p>
                      <a:r>
                        <a:rPr lang="en-US" sz="1400" b="0" i="0" u="none" strike="noStrike" kern="1200" baseline="0" dirty="0">
                          <a:solidFill>
                            <a:schemeClr val="dk1"/>
                          </a:solidFill>
                          <a:latin typeface="+mn-lt"/>
                          <a:ea typeface="+mn-ea"/>
                          <a:cs typeface="+mn-cs"/>
                        </a:rPr>
                        <a:t>Plant diseases and pests identification can be carried out by means of digital image processing.</a:t>
                      </a:r>
                      <a:endParaRPr lang="en-US" sz="1400" dirty="0"/>
                    </a:p>
                  </a:txBody>
                  <a:tcPr/>
                </a:tc>
                <a:tc>
                  <a:txBody>
                    <a:bodyPr/>
                    <a:lstStyle/>
                    <a:p>
                      <a:pPr marL="285750" indent="-285750">
                        <a:buFont typeface="Arial" panose="020B0604020202020204" pitchFamily="34" charset="0"/>
                        <a:buChar char="•"/>
                      </a:pPr>
                      <a:r>
                        <a:rPr lang="en-US" sz="1400" dirty="0"/>
                        <a:t>Using network as feature extractor</a:t>
                      </a:r>
                      <a:endParaRPr lang="en-GB" sz="1400" dirty="0"/>
                    </a:p>
                    <a:p>
                      <a:pPr marL="285750" indent="-285750">
                        <a:buFont typeface="Arial" panose="020B0604020202020204" pitchFamily="34" charset="0"/>
                        <a:buChar char="•"/>
                      </a:pPr>
                      <a:r>
                        <a:rPr lang="en-US" sz="1400" dirty="0"/>
                        <a:t>Using network for </a:t>
                      </a:r>
                      <a:r>
                        <a:rPr lang="en-US" sz="1400" dirty="0" err="1"/>
                        <a:t>classifcation</a:t>
                      </a:r>
                      <a:r>
                        <a:rPr lang="en-US" sz="1400" dirty="0"/>
                        <a:t> directly</a:t>
                      </a:r>
                      <a:endParaRPr lang="en-GB" sz="1400" dirty="0"/>
                    </a:p>
                    <a:p>
                      <a:pPr marL="285750" indent="-285750">
                        <a:buFont typeface="Arial" panose="020B0604020202020204" pitchFamily="34" charset="0"/>
                        <a:buChar char="•"/>
                      </a:pPr>
                      <a:r>
                        <a:rPr lang="en-US" sz="1400" dirty="0"/>
                        <a:t>Using network for lesions location</a:t>
                      </a:r>
                      <a:endParaRPr lang="en-GB" sz="1400" dirty="0"/>
                    </a:p>
                    <a:p>
                      <a:pPr marL="285750" indent="-285750">
                        <a:buFont typeface="Arial" panose="020B0604020202020204" pitchFamily="34" charset="0"/>
                        <a:buChar char="•"/>
                      </a:pPr>
                      <a:r>
                        <a:rPr lang="en-US" sz="1400" dirty="0"/>
                        <a:t>Detection network</a:t>
                      </a:r>
                      <a:endParaRPr lang="en-GB" sz="1400" dirty="0"/>
                    </a:p>
                  </a:txBody>
                  <a:tcPr/>
                </a:tc>
                <a:tc>
                  <a:txBody>
                    <a:bodyPr/>
                    <a:lstStyle/>
                    <a:p>
                      <a:r>
                        <a:rPr lang="en-US" sz="1400" dirty="0"/>
                        <a:t>Deep learning technology has made some achievements </a:t>
                      </a:r>
                    </a:p>
                    <a:p>
                      <a:r>
                        <a:rPr lang="en-US" sz="1400" dirty="0"/>
                        <a:t>in the </a:t>
                      </a:r>
                      <a:r>
                        <a:rPr lang="en-US" sz="1400" dirty="0" err="1"/>
                        <a:t>identifcation</a:t>
                      </a:r>
                      <a:r>
                        <a:rPr lang="en-US" sz="1400" dirty="0"/>
                        <a:t> of plant diseases and </a:t>
                      </a:r>
                      <a:r>
                        <a:rPr lang="en-US" sz="1400" dirty="0" err="1"/>
                        <a:t>pests.Various</a:t>
                      </a:r>
                      <a:r>
                        <a:rPr lang="en-US" sz="1400" dirty="0"/>
                        <a:t> image recognition algorithms have also been further </a:t>
                      </a:r>
                    </a:p>
                    <a:p>
                      <a:r>
                        <a:rPr lang="en-US" sz="1400" dirty="0"/>
                        <a:t>developed and extended, which provides a theoretical </a:t>
                      </a:r>
                    </a:p>
                    <a:p>
                      <a:r>
                        <a:rPr lang="en-US" sz="1400" dirty="0"/>
                        <a:t>basis for the </a:t>
                      </a:r>
                      <a:r>
                        <a:rPr lang="en-US" sz="1400" dirty="0" err="1"/>
                        <a:t>identifcation</a:t>
                      </a:r>
                      <a:r>
                        <a:rPr lang="en-US" sz="1400" dirty="0"/>
                        <a:t> of </a:t>
                      </a:r>
                      <a:r>
                        <a:rPr lang="en-US" sz="1400" dirty="0" err="1"/>
                        <a:t>specifc</a:t>
                      </a:r>
                      <a:r>
                        <a:rPr lang="en-US" sz="1400" dirty="0"/>
                        <a:t> diseases and pests.</a:t>
                      </a:r>
                    </a:p>
                  </a:txBody>
                  <a:tcPr/>
                </a:tc>
                <a:extLst>
                  <a:ext uri="{0D108BD9-81ED-4DB2-BD59-A6C34878D82A}">
                    <a16:rowId xmlns:a16="http://schemas.microsoft.com/office/drawing/2014/main" val="3822129949"/>
                  </a:ext>
                </a:extLst>
              </a:tr>
            </a:tbl>
          </a:graphicData>
        </a:graphic>
      </p:graphicFrame>
      <p:sp>
        <p:nvSpPr>
          <p:cNvPr id="4" name="Title 3"/>
          <p:cNvSpPr>
            <a:spLocks noGrp="1"/>
          </p:cNvSpPr>
          <p:nvPr>
            <p:ph type="title"/>
          </p:nvPr>
        </p:nvSpPr>
        <p:spPr>
          <a:xfrm>
            <a:off x="308845" y="568657"/>
            <a:ext cx="8596668" cy="1320800"/>
          </a:xfrm>
        </p:spPr>
        <p:txBody>
          <a:bodyPr/>
          <a:lstStyle/>
          <a:p>
            <a:r>
              <a:rPr lang="en-US" dirty="0"/>
              <a:t>  </a:t>
            </a:r>
          </a:p>
        </p:txBody>
      </p:sp>
    </p:spTree>
    <p:extLst>
      <p:ext uri="{BB962C8B-B14F-4D97-AF65-F5344CB8AC3E}">
        <p14:creationId xmlns:p14="http://schemas.microsoft.com/office/powerpoint/2010/main" val="172595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7789995"/>
              </p:ext>
            </p:extLst>
          </p:nvPr>
        </p:nvGraphicFramePr>
        <p:xfrm>
          <a:off x="0" y="0"/>
          <a:ext cx="12191998" cy="6858000"/>
        </p:xfrm>
        <a:graphic>
          <a:graphicData uri="http://schemas.openxmlformats.org/drawingml/2006/table">
            <a:tbl>
              <a:tblPr firstRow="1" bandRow="1">
                <a:tableStyleId>{5C22544A-7EE6-4342-B048-85BDC9FD1C3A}</a:tableStyleId>
              </a:tblPr>
              <a:tblGrid>
                <a:gridCol w="1106905">
                  <a:extLst>
                    <a:ext uri="{9D8B030D-6E8A-4147-A177-3AD203B41FA5}">
                      <a16:colId xmlns:a16="http://schemas.microsoft.com/office/drawing/2014/main" val="1156895489"/>
                    </a:ext>
                  </a:extLst>
                </a:gridCol>
                <a:gridCol w="1700463">
                  <a:extLst>
                    <a:ext uri="{9D8B030D-6E8A-4147-A177-3AD203B41FA5}">
                      <a16:colId xmlns:a16="http://schemas.microsoft.com/office/drawing/2014/main" val="34885838"/>
                    </a:ext>
                  </a:extLst>
                </a:gridCol>
                <a:gridCol w="1620253">
                  <a:extLst>
                    <a:ext uri="{9D8B030D-6E8A-4147-A177-3AD203B41FA5}">
                      <a16:colId xmlns:a16="http://schemas.microsoft.com/office/drawing/2014/main" val="4007977036"/>
                    </a:ext>
                  </a:extLst>
                </a:gridCol>
                <a:gridCol w="930442">
                  <a:extLst>
                    <a:ext uri="{9D8B030D-6E8A-4147-A177-3AD203B41FA5}">
                      <a16:colId xmlns:a16="http://schemas.microsoft.com/office/drawing/2014/main" val="81332927"/>
                    </a:ext>
                  </a:extLst>
                </a:gridCol>
                <a:gridCol w="2550695">
                  <a:extLst>
                    <a:ext uri="{9D8B030D-6E8A-4147-A177-3AD203B41FA5}">
                      <a16:colId xmlns:a16="http://schemas.microsoft.com/office/drawing/2014/main" val="2058804219"/>
                    </a:ext>
                  </a:extLst>
                </a:gridCol>
                <a:gridCol w="1957137">
                  <a:extLst>
                    <a:ext uri="{9D8B030D-6E8A-4147-A177-3AD203B41FA5}">
                      <a16:colId xmlns:a16="http://schemas.microsoft.com/office/drawing/2014/main" val="3197394116"/>
                    </a:ext>
                  </a:extLst>
                </a:gridCol>
                <a:gridCol w="2326103">
                  <a:extLst>
                    <a:ext uri="{9D8B030D-6E8A-4147-A177-3AD203B41FA5}">
                      <a16:colId xmlns:a16="http://schemas.microsoft.com/office/drawing/2014/main" val="3911604503"/>
                    </a:ext>
                  </a:extLst>
                </a:gridCol>
              </a:tblGrid>
              <a:tr h="732839">
                <a:tc>
                  <a:txBody>
                    <a:bodyPr/>
                    <a:lstStyle/>
                    <a:p>
                      <a:pPr algn="ctr"/>
                      <a:r>
                        <a:rPr lang="en-US" sz="1600" dirty="0"/>
                        <a:t>S.NO</a:t>
                      </a:r>
                      <a:endParaRPr lang="en-IN"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PAPER NAME</a:t>
                      </a:r>
                      <a:endParaRPr lang="en-IN" sz="1600" dirty="0"/>
                    </a:p>
                  </a:txBody>
                  <a:tcPr/>
                </a:tc>
                <a:tc>
                  <a:txBody>
                    <a:bodyPr/>
                    <a:lstStyle/>
                    <a:p>
                      <a:pPr algn="ctr"/>
                      <a:r>
                        <a:rPr lang="en-US" sz="1600" dirty="0"/>
                        <a:t>AUTHOR</a:t>
                      </a:r>
                      <a:endParaRPr lang="en-IN" sz="1600" dirty="0"/>
                    </a:p>
                  </a:txBody>
                  <a:tcPr/>
                </a:tc>
                <a:tc>
                  <a:txBody>
                    <a:bodyPr/>
                    <a:lstStyle/>
                    <a:p>
                      <a:pPr algn="ctr"/>
                      <a:r>
                        <a:rPr lang="en-US" sz="1600" dirty="0"/>
                        <a:t> YEAR</a:t>
                      </a:r>
                      <a:endParaRPr lang="en-IN" sz="1600" dirty="0"/>
                    </a:p>
                  </a:txBody>
                  <a:tcPr/>
                </a:tc>
                <a:tc>
                  <a:txBody>
                    <a:bodyPr/>
                    <a:lstStyle/>
                    <a:p>
                      <a:pPr algn="ctr"/>
                      <a:r>
                        <a:rPr lang="en-US" sz="1600" dirty="0"/>
                        <a:t>OBJECTIVE</a:t>
                      </a:r>
                      <a:endParaRPr lang="en-IN" sz="1600" dirty="0"/>
                    </a:p>
                  </a:txBody>
                  <a:tcPr/>
                </a:tc>
                <a:tc>
                  <a:txBody>
                    <a:bodyPr/>
                    <a:lstStyle/>
                    <a:p>
                      <a:pPr algn="ctr"/>
                      <a:r>
                        <a:rPr lang="en-US" sz="1600" dirty="0"/>
                        <a:t> METHODOLOGY</a:t>
                      </a:r>
                      <a:endParaRPr lang="en-IN" sz="1600" dirty="0"/>
                    </a:p>
                  </a:txBody>
                  <a:tcPr/>
                </a:tc>
                <a:tc>
                  <a:txBody>
                    <a:bodyPr/>
                    <a:lstStyle/>
                    <a:p>
                      <a:pPr algn="ctr"/>
                      <a:r>
                        <a:rPr lang="en-US" sz="1600" dirty="0"/>
                        <a:t>FINDINGS</a:t>
                      </a:r>
                      <a:endParaRPr lang="en-IN" sz="1600" dirty="0"/>
                    </a:p>
                  </a:txBody>
                  <a:tcPr/>
                </a:tc>
                <a:extLst>
                  <a:ext uri="{0D108BD9-81ED-4DB2-BD59-A6C34878D82A}">
                    <a16:rowId xmlns:a16="http://schemas.microsoft.com/office/drawing/2014/main" val="1642335966"/>
                  </a:ext>
                </a:extLst>
              </a:tr>
              <a:tr h="2952642">
                <a:tc>
                  <a:txBody>
                    <a:bodyPr/>
                    <a:lstStyle/>
                    <a:p>
                      <a:pPr algn="ctr"/>
                      <a:r>
                        <a:rPr lang="en-US" sz="1400" dirty="0"/>
                        <a:t>9.</a:t>
                      </a:r>
                    </a:p>
                  </a:txBody>
                  <a:tcPr/>
                </a:tc>
                <a:tc>
                  <a:txBody>
                    <a:bodyPr/>
                    <a:lstStyle/>
                    <a:p>
                      <a:r>
                        <a:rPr lang="en-US" sz="1400" b="0" i="0" u="none" strike="noStrike" kern="1200" baseline="0" dirty="0">
                          <a:solidFill>
                            <a:schemeClr val="dk1"/>
                          </a:solidFill>
                          <a:latin typeface="+mn-lt"/>
                          <a:ea typeface="+mn-ea"/>
                          <a:cs typeface="+mn-cs"/>
                        </a:rPr>
                        <a:t>Using Deep Learning for Image Based Plant Disease Detection </a:t>
                      </a:r>
                      <a:endParaRPr lang="en-IN" sz="1400" b="0" i="0" u="none" strike="noStrike" kern="1200" baseline="0" dirty="0">
                        <a:solidFill>
                          <a:schemeClr val="dk1"/>
                        </a:solidFill>
                        <a:latin typeface="+mn-lt"/>
                        <a:ea typeface="+mn-ea"/>
                        <a:cs typeface="+mn-cs"/>
                      </a:endParaRPr>
                    </a:p>
                  </a:txBody>
                  <a:tcPr/>
                </a:tc>
                <a:tc>
                  <a:txBody>
                    <a:bodyPr/>
                    <a:lstStyle/>
                    <a:p>
                      <a:r>
                        <a:rPr lang="en-US" sz="1400" b="0" i="1" u="none" strike="noStrike" kern="1200" baseline="0" dirty="0" err="1">
                          <a:solidFill>
                            <a:schemeClr val="dk1"/>
                          </a:solidFill>
                          <a:latin typeface="+mn-lt"/>
                          <a:ea typeface="+mn-ea"/>
                          <a:cs typeface="+mn-cs"/>
                        </a:rPr>
                        <a:t>Sharada</a:t>
                      </a:r>
                      <a:r>
                        <a:rPr lang="en-US" sz="1400" b="0" i="1" u="none" strike="noStrike" kern="1200" baseline="0" dirty="0">
                          <a:solidFill>
                            <a:schemeClr val="dk1"/>
                          </a:solidFill>
                          <a:latin typeface="+mn-lt"/>
                          <a:ea typeface="+mn-ea"/>
                          <a:cs typeface="+mn-cs"/>
                        </a:rPr>
                        <a:t> </a:t>
                      </a:r>
                      <a:r>
                        <a:rPr lang="en-US" sz="1400" b="0" i="1" u="none" strike="noStrike" kern="1200" baseline="0" dirty="0" err="1">
                          <a:solidFill>
                            <a:schemeClr val="dk1"/>
                          </a:solidFill>
                          <a:latin typeface="+mn-lt"/>
                          <a:ea typeface="+mn-ea"/>
                          <a:cs typeface="+mn-cs"/>
                        </a:rPr>
                        <a:t>P.Mohanty</a:t>
                      </a:r>
                      <a:endParaRPr lang="en-US" sz="1400" b="0" i="1" u="none" strike="noStrike" kern="1200" baseline="0" dirty="0">
                        <a:solidFill>
                          <a:schemeClr val="dk1"/>
                        </a:solidFill>
                        <a:latin typeface="+mn-lt"/>
                        <a:ea typeface="+mn-ea"/>
                        <a:cs typeface="+mn-cs"/>
                      </a:endParaRPr>
                    </a:p>
                    <a:p>
                      <a:endParaRPr lang="en-US" sz="1400" b="0" i="1" u="none" strike="noStrike" kern="1200" baseline="0" dirty="0">
                        <a:solidFill>
                          <a:schemeClr val="dk1"/>
                        </a:solidFill>
                        <a:latin typeface="+mn-lt"/>
                        <a:ea typeface="+mn-ea"/>
                        <a:cs typeface="+mn-cs"/>
                      </a:endParaRPr>
                    </a:p>
                    <a:p>
                      <a:r>
                        <a:rPr lang="en-US" sz="1400" b="0" i="1" u="none" strike="noStrike" kern="1200" baseline="0" dirty="0">
                          <a:solidFill>
                            <a:schemeClr val="dk1"/>
                          </a:solidFill>
                          <a:latin typeface="+mn-lt"/>
                          <a:ea typeface="+mn-ea"/>
                          <a:cs typeface="+mn-cs"/>
                        </a:rPr>
                        <a:t>David P. Hughes</a:t>
                      </a:r>
                    </a:p>
                    <a:p>
                      <a:endParaRPr lang="en-US" sz="1400" b="0" i="1" u="none" strike="noStrike" kern="1200" baseline="0" dirty="0">
                        <a:solidFill>
                          <a:schemeClr val="dk1"/>
                        </a:solidFill>
                        <a:latin typeface="+mn-lt"/>
                        <a:ea typeface="+mn-ea"/>
                        <a:cs typeface="+mn-cs"/>
                      </a:endParaRPr>
                    </a:p>
                    <a:p>
                      <a:r>
                        <a:rPr lang="en-US" sz="1400" b="0" i="1" u="none" strike="noStrike" kern="1200" baseline="0" dirty="0">
                          <a:solidFill>
                            <a:schemeClr val="dk1"/>
                          </a:solidFill>
                          <a:latin typeface="+mn-lt"/>
                          <a:ea typeface="+mn-ea"/>
                          <a:cs typeface="+mn-cs"/>
                        </a:rPr>
                        <a:t>Marcel </a:t>
                      </a:r>
                      <a:r>
                        <a:rPr lang="en-US" sz="1400" b="0" i="1" u="none" strike="noStrike" kern="1200" baseline="0" dirty="0" err="1">
                          <a:solidFill>
                            <a:schemeClr val="dk1"/>
                          </a:solidFill>
                          <a:latin typeface="+mn-lt"/>
                          <a:ea typeface="+mn-ea"/>
                          <a:cs typeface="+mn-cs"/>
                        </a:rPr>
                        <a:t>Salathé</a:t>
                      </a:r>
                      <a:r>
                        <a:rPr lang="en-US" sz="1400" b="0" i="1" u="none" strike="noStrike" kern="1200" baseline="0" dirty="0">
                          <a:solidFill>
                            <a:schemeClr val="dk1"/>
                          </a:solidFill>
                          <a:latin typeface="+mn-lt"/>
                          <a:ea typeface="+mn-ea"/>
                          <a:cs typeface="+mn-cs"/>
                        </a:rPr>
                        <a:t> </a:t>
                      </a:r>
                    </a:p>
                    <a:p>
                      <a:endParaRPr lang="en-US" sz="1400" dirty="0"/>
                    </a:p>
                  </a:txBody>
                  <a:tcPr/>
                </a:tc>
                <a:tc>
                  <a:txBody>
                    <a:bodyPr/>
                    <a:lstStyle/>
                    <a:p>
                      <a:pPr algn="ctr"/>
                      <a:r>
                        <a:rPr lang="en-US" sz="1400" dirty="0"/>
                        <a:t>2016</a:t>
                      </a:r>
                    </a:p>
                  </a:txBody>
                  <a:tcPr/>
                </a:tc>
                <a:tc>
                  <a:txBody>
                    <a:bodyPr/>
                    <a:lstStyle/>
                    <a:p>
                      <a:r>
                        <a:rPr lang="en-US" sz="1400" b="0" i="0" u="none" strike="noStrike" kern="1200" baseline="0" dirty="0">
                          <a:solidFill>
                            <a:schemeClr val="dk1"/>
                          </a:solidFill>
                          <a:latin typeface="+mn-lt"/>
                          <a:ea typeface="+mn-ea"/>
                          <a:cs typeface="+mn-cs"/>
                        </a:rPr>
                        <a:t>This project proposed to point out disease in the leaf with a union of shape, texture and color feature</a:t>
                      </a:r>
                    </a:p>
                    <a:p>
                      <a:r>
                        <a:rPr lang="en-US" sz="1400" b="0" i="0" u="none" strike="noStrike" kern="1200" baseline="0" dirty="0">
                          <a:solidFill>
                            <a:schemeClr val="dk1"/>
                          </a:solidFill>
                          <a:latin typeface="+mn-lt"/>
                          <a:ea typeface="+mn-ea"/>
                          <a:cs typeface="+mn-cs"/>
                        </a:rPr>
                        <a:t>withdrawal. </a:t>
                      </a:r>
                      <a:endParaRPr lang="en-US" sz="1400" baseline="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Leaf disease detection by well-known deep </a:t>
                      </a:r>
                      <a:r>
                        <a:rPr lang="en-IN" sz="1400" b="0" i="0" u="none" strike="noStrike" kern="1200" baseline="0" dirty="0">
                          <a:solidFill>
                            <a:schemeClr val="dk1"/>
                          </a:solidFill>
                          <a:latin typeface="+mn-lt"/>
                          <a:ea typeface="+mn-ea"/>
                          <a:cs typeface="+mn-cs"/>
                        </a:rPr>
                        <a:t>learning Architecture.</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New/modified dl architectures for </a:t>
                      </a:r>
                      <a:r>
                        <a:rPr lang="en-IN" sz="1400" b="0" i="0" u="none" strike="noStrike" kern="1200" baseline="0" dirty="0">
                          <a:solidFill>
                            <a:schemeClr val="dk1"/>
                          </a:solidFill>
                          <a:latin typeface="+mn-lt"/>
                          <a:ea typeface="+mn-ea"/>
                          <a:cs typeface="+mn-cs"/>
                        </a:rPr>
                        <a:t>leaf-disease detection.</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The system of leaf-disease detection</a:t>
                      </a:r>
                      <a:endParaRPr lang="en-US" sz="800" b="0" i="0" dirty="0"/>
                    </a:p>
                  </a:txBody>
                  <a:tcPr/>
                </a:tc>
                <a:tc>
                  <a:txBody>
                    <a:bodyPr/>
                    <a:lstStyle/>
                    <a:p>
                      <a:r>
                        <a:rPr lang="en-US" sz="1400" b="0" i="0" u="none" strike="noStrike" kern="1200" baseline="0" dirty="0">
                          <a:solidFill>
                            <a:schemeClr val="dk1"/>
                          </a:solidFill>
                          <a:latin typeface="+mn-lt"/>
                          <a:ea typeface="+mn-ea"/>
                          <a:cs typeface="+mn-cs"/>
                        </a:rPr>
                        <a:t>The approach of training deep learning models on increasingly large and publicly available image datasets presents a clear path toward smartphone-assisted crop disease diagnosis on a massive global scale.</a:t>
                      </a:r>
                      <a:endParaRPr lang="en-US" sz="1400" dirty="0"/>
                    </a:p>
                  </a:txBody>
                  <a:tcPr/>
                </a:tc>
                <a:extLst>
                  <a:ext uri="{0D108BD9-81ED-4DB2-BD59-A6C34878D82A}">
                    <a16:rowId xmlns:a16="http://schemas.microsoft.com/office/drawing/2014/main" val="4124282436"/>
                  </a:ext>
                </a:extLst>
              </a:tr>
              <a:tr h="3172519">
                <a:tc>
                  <a:txBody>
                    <a:bodyPr/>
                    <a:lstStyle/>
                    <a:p>
                      <a:pPr algn="ctr"/>
                      <a:r>
                        <a:rPr lang="en-US" sz="1400" dirty="0"/>
                        <a:t>10.</a:t>
                      </a:r>
                    </a:p>
                  </a:txBody>
                  <a:tcPr/>
                </a:tc>
                <a:tc>
                  <a:txBody>
                    <a:bodyPr/>
                    <a:lstStyle/>
                    <a:p>
                      <a:r>
                        <a:rPr lang="en-IN" sz="1400" b="0" i="0" u="none" strike="noStrike" kern="1200" baseline="0" dirty="0">
                          <a:solidFill>
                            <a:schemeClr val="dk1"/>
                          </a:solidFill>
                          <a:latin typeface="+mn-lt"/>
                          <a:ea typeface="+mn-ea"/>
                          <a:cs typeface="+mn-cs"/>
                        </a:rPr>
                        <a:t>Rice disease detection Pattern Recognition techniques</a:t>
                      </a:r>
                    </a:p>
                  </a:txBody>
                  <a:tcPr/>
                </a:tc>
                <a:tc>
                  <a:txBody>
                    <a:bodyPr/>
                    <a:lstStyle/>
                    <a:p>
                      <a:r>
                        <a:rPr lang="en-US" sz="1400" dirty="0"/>
                        <a:t>Minu Eliz </a:t>
                      </a:r>
                      <a:r>
                        <a:rPr lang="en-US" sz="1400" dirty="0" err="1"/>
                        <a:t>Pothen</a:t>
                      </a:r>
                      <a:endParaRPr lang="en-US" sz="1400" dirty="0"/>
                    </a:p>
                    <a:p>
                      <a:endParaRPr lang="en-US" sz="1400" dirty="0"/>
                    </a:p>
                    <a:p>
                      <a:r>
                        <a:rPr lang="en-US" sz="1400" dirty="0"/>
                        <a:t>Maya L. Pai</a:t>
                      </a:r>
                    </a:p>
                  </a:txBody>
                  <a:tcPr/>
                </a:tc>
                <a:tc>
                  <a:txBody>
                    <a:bodyPr/>
                    <a:lstStyle/>
                    <a:p>
                      <a:pPr algn="ctr"/>
                      <a:r>
                        <a:rPr lang="en-US" sz="1400" dirty="0"/>
                        <a:t>2020</a:t>
                      </a:r>
                    </a:p>
                  </a:txBody>
                  <a:tcPr/>
                </a:tc>
                <a:tc>
                  <a:txBody>
                    <a:bodyPr/>
                    <a:lstStyle/>
                    <a:p>
                      <a:r>
                        <a:rPr lang="en-US" sz="1400" b="0" i="0" u="none" strike="noStrike" kern="1200" baseline="0" dirty="0">
                          <a:solidFill>
                            <a:schemeClr val="dk1"/>
                          </a:solidFill>
                          <a:latin typeface="+mn-lt"/>
                          <a:ea typeface="+mn-ea"/>
                          <a:cs typeface="+mn-cs"/>
                        </a:rPr>
                        <a:t>The point of this paper is to depict a product model framework for the discovery of malady in rice plant based on different pictures of the rice plants. Pictures of the</a:t>
                      </a:r>
                    </a:p>
                    <a:p>
                      <a:r>
                        <a:rPr lang="en-US" sz="1400" b="0" i="0" u="none" strike="noStrike" kern="1200" baseline="0" dirty="0">
                          <a:solidFill>
                            <a:schemeClr val="dk1"/>
                          </a:solidFill>
                          <a:latin typeface="+mn-lt"/>
                          <a:ea typeface="+mn-ea"/>
                          <a:cs typeface="+mn-cs"/>
                        </a:rPr>
                        <a:t>tainted piece of the rice plant are taken utilizing computerized camera. With the end goal to identify the abandoned piece of the plant.</a:t>
                      </a:r>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Preparing &amp; design examination strategies of images</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Binary cut off methods</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Border layout calculation using eight-availability strategy</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Self-organizing map(SOM)</a:t>
                      </a:r>
                      <a:endParaRPr lang="en-US" sz="1400" b="0" i="0" dirty="0"/>
                    </a:p>
                  </a:txBody>
                  <a:tcPr/>
                </a:tc>
                <a:tc>
                  <a:txBody>
                    <a:bodyPr/>
                    <a:lstStyle/>
                    <a:p>
                      <a:r>
                        <a:rPr lang="en-US" sz="1400" b="0" i="0" u="none" strike="noStrike" kern="1200" baseline="0" dirty="0">
                          <a:solidFill>
                            <a:schemeClr val="dk1"/>
                          </a:solidFill>
                          <a:latin typeface="+mn-lt"/>
                          <a:ea typeface="+mn-ea"/>
                          <a:cs typeface="+mn-cs"/>
                        </a:rPr>
                        <a:t>The diseased part of the rice plant leaf is identified with the help of</a:t>
                      </a:r>
                    </a:p>
                    <a:p>
                      <a:r>
                        <a:rPr lang="en-US" sz="1400" b="0" i="0" u="none" strike="noStrike" kern="1200" baseline="0" dirty="0">
                          <a:solidFill>
                            <a:schemeClr val="dk1"/>
                          </a:solidFill>
                          <a:latin typeface="+mn-lt"/>
                          <a:ea typeface="+mn-ea"/>
                          <a:cs typeface="+mn-cs"/>
                        </a:rPr>
                        <a:t>the self-organizing map. Testing is done using four different images of the crop. Infected</a:t>
                      </a:r>
                    </a:p>
                    <a:p>
                      <a:r>
                        <a:rPr lang="en-US" sz="1400" b="0" i="0" u="none" strike="noStrike" kern="1200" baseline="0" dirty="0">
                          <a:solidFill>
                            <a:schemeClr val="dk1"/>
                          </a:solidFill>
                          <a:latin typeface="+mn-lt"/>
                          <a:ea typeface="+mn-ea"/>
                          <a:cs typeface="+mn-cs"/>
                        </a:rPr>
                        <a:t>region is extracted using neural networks pattern recognition techniques.</a:t>
                      </a:r>
                      <a:endParaRPr lang="en-US" sz="1400" dirty="0"/>
                    </a:p>
                  </a:txBody>
                  <a:tcPr/>
                </a:tc>
                <a:extLst>
                  <a:ext uri="{0D108BD9-81ED-4DB2-BD59-A6C34878D82A}">
                    <a16:rowId xmlns:a16="http://schemas.microsoft.com/office/drawing/2014/main" val="4085958063"/>
                  </a:ext>
                </a:extLst>
              </a:tr>
            </a:tbl>
          </a:graphicData>
        </a:graphic>
      </p:graphicFrame>
    </p:spTree>
    <p:extLst>
      <p:ext uri="{BB962C8B-B14F-4D97-AF65-F5344CB8AC3E}">
        <p14:creationId xmlns:p14="http://schemas.microsoft.com/office/powerpoint/2010/main" val="1436599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5802300"/>
              </p:ext>
            </p:extLst>
          </p:nvPr>
        </p:nvGraphicFramePr>
        <p:xfrm>
          <a:off x="0" y="0"/>
          <a:ext cx="12191998" cy="7169192"/>
        </p:xfrm>
        <a:graphic>
          <a:graphicData uri="http://schemas.openxmlformats.org/drawingml/2006/table">
            <a:tbl>
              <a:tblPr firstRow="1" bandRow="1">
                <a:tableStyleId>{5C22544A-7EE6-4342-B048-85BDC9FD1C3A}</a:tableStyleId>
              </a:tblPr>
              <a:tblGrid>
                <a:gridCol w="882316">
                  <a:extLst>
                    <a:ext uri="{9D8B030D-6E8A-4147-A177-3AD203B41FA5}">
                      <a16:colId xmlns:a16="http://schemas.microsoft.com/office/drawing/2014/main" val="1156895489"/>
                    </a:ext>
                  </a:extLst>
                </a:gridCol>
                <a:gridCol w="1860884">
                  <a:extLst>
                    <a:ext uri="{9D8B030D-6E8A-4147-A177-3AD203B41FA5}">
                      <a16:colId xmlns:a16="http://schemas.microsoft.com/office/drawing/2014/main" val="34885838"/>
                    </a:ext>
                  </a:extLst>
                </a:gridCol>
                <a:gridCol w="1764632">
                  <a:extLst>
                    <a:ext uri="{9D8B030D-6E8A-4147-A177-3AD203B41FA5}">
                      <a16:colId xmlns:a16="http://schemas.microsoft.com/office/drawing/2014/main" val="4007977036"/>
                    </a:ext>
                  </a:extLst>
                </a:gridCol>
                <a:gridCol w="1155031">
                  <a:extLst>
                    <a:ext uri="{9D8B030D-6E8A-4147-A177-3AD203B41FA5}">
                      <a16:colId xmlns:a16="http://schemas.microsoft.com/office/drawing/2014/main" val="81332927"/>
                    </a:ext>
                  </a:extLst>
                </a:gridCol>
                <a:gridCol w="2277979">
                  <a:extLst>
                    <a:ext uri="{9D8B030D-6E8A-4147-A177-3AD203B41FA5}">
                      <a16:colId xmlns:a16="http://schemas.microsoft.com/office/drawing/2014/main" val="2058804219"/>
                    </a:ext>
                  </a:extLst>
                </a:gridCol>
                <a:gridCol w="2037347">
                  <a:extLst>
                    <a:ext uri="{9D8B030D-6E8A-4147-A177-3AD203B41FA5}">
                      <a16:colId xmlns:a16="http://schemas.microsoft.com/office/drawing/2014/main" val="3197394116"/>
                    </a:ext>
                  </a:extLst>
                </a:gridCol>
                <a:gridCol w="2213809">
                  <a:extLst>
                    <a:ext uri="{9D8B030D-6E8A-4147-A177-3AD203B41FA5}">
                      <a16:colId xmlns:a16="http://schemas.microsoft.com/office/drawing/2014/main" val="3911604503"/>
                    </a:ext>
                  </a:extLst>
                </a:gridCol>
              </a:tblGrid>
              <a:tr h="711116">
                <a:tc>
                  <a:txBody>
                    <a:bodyPr/>
                    <a:lstStyle/>
                    <a:p>
                      <a:pPr algn="ctr"/>
                      <a:r>
                        <a:rPr lang="en-US" sz="1600" dirty="0"/>
                        <a:t>S.NO</a:t>
                      </a:r>
                      <a:endParaRPr lang="en-IN"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PAPER NAME</a:t>
                      </a:r>
                      <a:endParaRPr lang="en-IN" sz="1600" dirty="0"/>
                    </a:p>
                  </a:txBody>
                  <a:tcPr/>
                </a:tc>
                <a:tc>
                  <a:txBody>
                    <a:bodyPr/>
                    <a:lstStyle/>
                    <a:p>
                      <a:pPr algn="ctr"/>
                      <a:r>
                        <a:rPr lang="en-US" sz="1600" dirty="0"/>
                        <a:t>AUTHOR</a:t>
                      </a:r>
                      <a:endParaRPr lang="en-IN" sz="1600" dirty="0"/>
                    </a:p>
                  </a:txBody>
                  <a:tcPr/>
                </a:tc>
                <a:tc>
                  <a:txBody>
                    <a:bodyPr/>
                    <a:lstStyle/>
                    <a:p>
                      <a:pPr algn="ctr"/>
                      <a:r>
                        <a:rPr lang="en-US" sz="1600" dirty="0"/>
                        <a:t> YEAR</a:t>
                      </a:r>
                      <a:endParaRPr lang="en-IN" sz="1600" dirty="0"/>
                    </a:p>
                  </a:txBody>
                  <a:tcPr/>
                </a:tc>
                <a:tc>
                  <a:txBody>
                    <a:bodyPr/>
                    <a:lstStyle/>
                    <a:p>
                      <a:pPr algn="ctr"/>
                      <a:r>
                        <a:rPr lang="en-US" sz="1600" dirty="0"/>
                        <a:t>OBJECTIVE</a:t>
                      </a:r>
                      <a:endParaRPr lang="en-IN" sz="1600" dirty="0"/>
                    </a:p>
                  </a:txBody>
                  <a:tcPr/>
                </a:tc>
                <a:tc>
                  <a:txBody>
                    <a:bodyPr/>
                    <a:lstStyle/>
                    <a:p>
                      <a:pPr algn="ctr"/>
                      <a:r>
                        <a:rPr lang="en-US" sz="1600" dirty="0"/>
                        <a:t> METHODOLOGY</a:t>
                      </a:r>
                      <a:endParaRPr lang="en-IN" sz="1600" dirty="0"/>
                    </a:p>
                  </a:txBody>
                  <a:tcPr/>
                </a:tc>
                <a:tc>
                  <a:txBody>
                    <a:bodyPr/>
                    <a:lstStyle/>
                    <a:p>
                      <a:pPr algn="ctr"/>
                      <a:r>
                        <a:rPr lang="en-US" sz="1600" dirty="0"/>
                        <a:t>FINDINGS</a:t>
                      </a:r>
                      <a:endParaRPr lang="en-IN" sz="1600" dirty="0"/>
                    </a:p>
                  </a:txBody>
                  <a:tcPr/>
                </a:tc>
                <a:extLst>
                  <a:ext uri="{0D108BD9-81ED-4DB2-BD59-A6C34878D82A}">
                    <a16:rowId xmlns:a16="http://schemas.microsoft.com/office/drawing/2014/main" val="1642335966"/>
                  </a:ext>
                </a:extLst>
              </a:tr>
              <a:tr h="2730584">
                <a:tc>
                  <a:txBody>
                    <a:bodyPr/>
                    <a:lstStyle/>
                    <a:p>
                      <a:pPr algn="ctr"/>
                      <a:r>
                        <a:rPr lang="en-US" sz="1400" dirty="0"/>
                        <a:t>11.</a:t>
                      </a:r>
                    </a:p>
                  </a:txBody>
                  <a:tcPr/>
                </a:tc>
                <a:tc>
                  <a:txBody>
                    <a:bodyPr/>
                    <a:lstStyle/>
                    <a:p>
                      <a:r>
                        <a:rPr lang="en-US" sz="1400" b="0" i="0" u="none" strike="noStrike" kern="1200" baseline="0" dirty="0">
                          <a:solidFill>
                            <a:schemeClr val="dk1"/>
                          </a:solidFill>
                          <a:latin typeface="+mn-lt"/>
                          <a:ea typeface="+mn-ea"/>
                          <a:cs typeface="+mn-cs"/>
                        </a:rPr>
                        <a:t>Plant disease detection using image processing.</a:t>
                      </a:r>
                      <a:endParaRPr lang="en-IN" sz="1400" b="0" i="0" u="none" strike="noStrike" kern="1200" baseline="0" dirty="0">
                        <a:solidFill>
                          <a:schemeClr val="dk1"/>
                        </a:solidFill>
                        <a:latin typeface="+mn-lt"/>
                        <a:ea typeface="+mn-ea"/>
                        <a:cs typeface="+mn-cs"/>
                      </a:endParaRPr>
                    </a:p>
                  </a:txBody>
                  <a:tcPr/>
                </a:tc>
                <a:tc>
                  <a:txBody>
                    <a:bodyPr/>
                    <a:lstStyle/>
                    <a:p>
                      <a:r>
                        <a:rPr lang="en-US" sz="1400" dirty="0" err="1"/>
                        <a:t>Sachin</a:t>
                      </a:r>
                      <a:r>
                        <a:rPr lang="en-US" sz="1400" dirty="0"/>
                        <a:t> D. </a:t>
                      </a:r>
                      <a:r>
                        <a:rPr lang="en-US" sz="1400" dirty="0" err="1"/>
                        <a:t>Khirade</a:t>
                      </a:r>
                      <a:endParaRPr lang="en-US" sz="1400" dirty="0"/>
                    </a:p>
                    <a:p>
                      <a:endParaRPr lang="en-US" sz="1400" dirty="0"/>
                    </a:p>
                    <a:p>
                      <a:r>
                        <a:rPr lang="en-US" sz="1400" dirty="0"/>
                        <a:t>A.B. Patil</a:t>
                      </a:r>
                    </a:p>
                  </a:txBody>
                  <a:tcPr/>
                </a:tc>
                <a:tc>
                  <a:txBody>
                    <a:bodyPr/>
                    <a:lstStyle/>
                    <a:p>
                      <a:pPr algn="ctr"/>
                      <a:r>
                        <a:rPr lang="en-US" sz="1400" dirty="0"/>
                        <a:t>2015</a:t>
                      </a:r>
                    </a:p>
                  </a:txBody>
                  <a:tcPr/>
                </a:tc>
                <a:tc>
                  <a:txBody>
                    <a:bodyPr/>
                    <a:lstStyle/>
                    <a:p>
                      <a:r>
                        <a:rPr lang="en-US" sz="1400" b="0" i="0" u="none" strike="noStrike" kern="1200" baseline="0" dirty="0">
                          <a:solidFill>
                            <a:schemeClr val="dk1"/>
                          </a:solidFill>
                          <a:latin typeface="+mn-lt"/>
                          <a:ea typeface="+mn-ea"/>
                          <a:cs typeface="+mn-cs"/>
                        </a:rPr>
                        <a:t>The paper provides different types image processing techniques which can directly be implemented in MATLAB for preprocessing of the image and also brief about the image segmentation and image classification. For the feature extraction the paper provide algorithmic methods which can easily calculate shape and color oriented features.</a:t>
                      </a:r>
                      <a:endParaRPr lang="en-US" sz="1400" baseline="0" dirty="0"/>
                    </a:p>
                  </a:txBody>
                  <a:tcPr/>
                </a:tc>
                <a:tc>
                  <a:txBody>
                    <a:bodyPr/>
                    <a:lstStyle/>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Image pre processing</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Image enhancement</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SVM classification</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Semantic networks</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K means clustering</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Neural network based classifier</a:t>
                      </a:r>
                      <a:endParaRPr lang="en-US" sz="1400" b="0" i="0" dirty="0"/>
                    </a:p>
                  </a:txBody>
                  <a:tcPr/>
                </a:tc>
                <a:tc>
                  <a:txBody>
                    <a:bodyPr/>
                    <a:lstStyle/>
                    <a:p>
                      <a:r>
                        <a:rPr lang="en-US" sz="1400" b="0" i="0" u="none" strike="noStrike" kern="1200" baseline="0" dirty="0">
                          <a:solidFill>
                            <a:schemeClr val="dk1"/>
                          </a:solidFill>
                          <a:latin typeface="+mn-lt"/>
                          <a:ea typeface="+mn-ea"/>
                          <a:cs typeface="+mn-cs"/>
                        </a:rPr>
                        <a:t>The feature extraction and the image segmentation algorithm used in this paper are efficient with very high accuracy. Different disease are identified with very high precision rate and accuracy. Clustering algorithm approach is also very much efficient fast, the clustering algorithm segment the image in the different clusters in very short span of time . </a:t>
                      </a:r>
                      <a:endParaRPr lang="en-US" sz="1400" dirty="0"/>
                    </a:p>
                  </a:txBody>
                  <a:tcPr/>
                </a:tc>
                <a:extLst>
                  <a:ext uri="{0D108BD9-81ED-4DB2-BD59-A6C34878D82A}">
                    <a16:rowId xmlns:a16="http://schemas.microsoft.com/office/drawing/2014/main" val="4124282436"/>
                  </a:ext>
                </a:extLst>
              </a:tr>
              <a:tr h="2952876">
                <a:tc>
                  <a:txBody>
                    <a:bodyPr/>
                    <a:lstStyle/>
                    <a:p>
                      <a:pPr algn="ctr"/>
                      <a:r>
                        <a:rPr lang="en-US" sz="1400" dirty="0"/>
                        <a:t>12.</a:t>
                      </a:r>
                    </a:p>
                  </a:txBody>
                  <a:tcPr/>
                </a:tc>
                <a:tc>
                  <a:txBody>
                    <a:bodyPr/>
                    <a:lstStyle/>
                    <a:p>
                      <a:r>
                        <a:rPr lang="en-US" sz="1400" b="0" i="0" u="none" strike="noStrike" kern="1200" baseline="0" dirty="0">
                          <a:solidFill>
                            <a:schemeClr val="dk1"/>
                          </a:solidFill>
                          <a:latin typeface="+mn-lt"/>
                          <a:ea typeface="+mn-ea"/>
                          <a:cs typeface="+mn-cs"/>
                        </a:rPr>
                        <a:t>Smart Plant Disease Detection System</a:t>
                      </a:r>
                      <a:endParaRPr lang="en-IN" sz="1400" b="0" i="0" u="none" strike="noStrike" kern="1200" baseline="0" dirty="0">
                        <a:solidFill>
                          <a:schemeClr val="dk1"/>
                        </a:solidFill>
                        <a:latin typeface="+mn-lt"/>
                        <a:ea typeface="+mn-ea"/>
                        <a:cs typeface="+mn-cs"/>
                      </a:endParaRPr>
                    </a:p>
                  </a:txBody>
                  <a:tcPr/>
                </a:tc>
                <a:tc>
                  <a:txBody>
                    <a:bodyPr/>
                    <a:lstStyle/>
                    <a:p>
                      <a:r>
                        <a:rPr lang="en-IN" sz="1400" b="0" i="0" u="none" strike="noStrike" kern="1200" baseline="0" dirty="0">
                          <a:solidFill>
                            <a:schemeClr val="dk1"/>
                          </a:solidFill>
                          <a:latin typeface="+mn-lt"/>
                          <a:ea typeface="+mn-ea"/>
                          <a:cs typeface="+mn-cs"/>
                        </a:rPr>
                        <a:t> </a:t>
                      </a:r>
                      <a:r>
                        <a:rPr lang="en-IN" sz="1400" b="0" i="0" u="none" strike="noStrike" kern="1200" baseline="0" dirty="0" err="1">
                          <a:solidFill>
                            <a:schemeClr val="dk1"/>
                          </a:solidFill>
                          <a:latin typeface="+mn-lt"/>
                          <a:ea typeface="+mn-ea"/>
                          <a:cs typeface="+mn-cs"/>
                        </a:rPr>
                        <a:t>Bhoopendra</a:t>
                      </a:r>
                      <a:r>
                        <a:rPr lang="en-IN" sz="1400" b="0" i="0" u="none" strike="noStrike" kern="1200" baseline="0" dirty="0">
                          <a:solidFill>
                            <a:schemeClr val="dk1"/>
                          </a:solidFill>
                          <a:latin typeface="+mn-lt"/>
                          <a:ea typeface="+mn-ea"/>
                          <a:cs typeface="+mn-cs"/>
                        </a:rPr>
                        <a:t> Joshi</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 Abhinav Kumar</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 Satyam Kashyap</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 Nooruddin </a:t>
                      </a:r>
                      <a:r>
                        <a:rPr lang="en-IN" sz="1400" b="0" i="0" u="none" strike="noStrike" kern="1200" baseline="0" dirty="0" err="1">
                          <a:solidFill>
                            <a:schemeClr val="dk1"/>
                          </a:solidFill>
                          <a:latin typeface="+mn-lt"/>
                          <a:ea typeface="+mn-ea"/>
                          <a:cs typeface="+mn-cs"/>
                        </a:rPr>
                        <a:t>Nagdi</a:t>
                      </a:r>
                      <a:r>
                        <a:rPr lang="en-IN" sz="1400" b="0" i="0" u="none" strike="noStrike" kern="1200" baseline="0" dirty="0">
                          <a:solidFill>
                            <a:schemeClr val="dk1"/>
                          </a:solidFill>
                          <a:latin typeface="+mn-lt"/>
                          <a:ea typeface="+mn-ea"/>
                          <a:cs typeface="+mn-cs"/>
                        </a:rPr>
                        <a:t> </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err="1">
                          <a:solidFill>
                            <a:schemeClr val="dk1"/>
                          </a:solidFill>
                          <a:latin typeface="+mn-lt"/>
                          <a:ea typeface="+mn-ea"/>
                          <a:cs typeface="+mn-cs"/>
                        </a:rPr>
                        <a:t>Sukhdarshan</a:t>
                      </a:r>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Vinayak </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Dinesh Verma</a:t>
                      </a:r>
                      <a:endParaRPr lang="en-US" sz="1400" dirty="0"/>
                    </a:p>
                  </a:txBody>
                  <a:tcPr/>
                </a:tc>
                <a:tc>
                  <a:txBody>
                    <a:bodyPr/>
                    <a:lstStyle/>
                    <a:p>
                      <a:pPr algn="ctr"/>
                      <a:r>
                        <a:rPr lang="en-US" sz="1400" dirty="0"/>
                        <a:t>2021</a:t>
                      </a:r>
                    </a:p>
                  </a:txBody>
                  <a:tcPr/>
                </a:tc>
                <a:tc>
                  <a:txBody>
                    <a:bodyPr/>
                    <a:lstStyle/>
                    <a:p>
                      <a:r>
                        <a:rPr lang="en-US" sz="1400" b="0" i="0" u="none" strike="noStrike" kern="1200" baseline="0" dirty="0">
                          <a:solidFill>
                            <a:schemeClr val="dk1"/>
                          </a:solidFill>
                          <a:latin typeface="+mn-lt"/>
                          <a:ea typeface="+mn-ea"/>
                          <a:cs typeface="+mn-cs"/>
                        </a:rPr>
                        <a:t>The paper deals with association between disease symptoms and impact on product yield. It also deals with the number of training data and testing to accomplish</a:t>
                      </a:r>
                    </a:p>
                    <a:p>
                      <a:r>
                        <a:rPr lang="en-IN" sz="1400" b="0" i="0" u="none" strike="noStrike" kern="1200" baseline="0" dirty="0">
                          <a:solidFill>
                            <a:schemeClr val="dk1"/>
                          </a:solidFill>
                          <a:latin typeface="+mn-lt"/>
                          <a:ea typeface="+mn-ea"/>
                          <a:cs typeface="+mn-cs"/>
                        </a:rPr>
                        <a:t>better accuracy</a:t>
                      </a:r>
                      <a:r>
                        <a:rPr lang="en-IN" sz="1800" b="0" i="0" u="none" strike="noStrike" kern="1200" baseline="0" dirty="0">
                          <a:solidFill>
                            <a:schemeClr val="dk1"/>
                          </a:solidFill>
                          <a:latin typeface="+mn-lt"/>
                          <a:ea typeface="+mn-ea"/>
                          <a:cs typeface="+mn-cs"/>
                        </a:rPr>
                        <a:t>.</a:t>
                      </a:r>
                      <a:endParaRPr lang="en-US" sz="1400" b="0" i="0" u="none" strike="noStrike" kern="1200" baseline="0" dirty="0">
                        <a:solidFill>
                          <a:schemeClr val="dk1"/>
                        </a:solidFill>
                        <a:latin typeface="+mn-lt"/>
                        <a:ea typeface="+mn-ea"/>
                        <a:cs typeface="+mn-cs"/>
                      </a:endParaRPr>
                    </a:p>
                  </a:txBody>
                  <a:tcPr/>
                </a:tc>
                <a:tc>
                  <a:txBody>
                    <a:bodyPr/>
                    <a:lstStyle/>
                    <a:p>
                      <a:pPr marL="285750" indent="-285750" algn="just">
                        <a:buFont typeface="Arial" panose="020B0604020202020204" pitchFamily="34" charset="0"/>
                        <a:buChar char="•"/>
                      </a:pPr>
                      <a:r>
                        <a:rPr lang="en-IN" sz="1400" b="0" i="1" u="none" strike="noStrike" kern="1200" baseline="0" dirty="0">
                          <a:solidFill>
                            <a:schemeClr val="dk1"/>
                          </a:solidFill>
                          <a:latin typeface="+mn-lt"/>
                          <a:ea typeface="+mn-ea"/>
                          <a:cs typeface="+mn-cs"/>
                        </a:rPr>
                        <a:t>Data </a:t>
                      </a:r>
                      <a:r>
                        <a:rPr lang="en-IN" sz="1400" b="0" i="1" u="none" strike="noStrike" kern="1200" baseline="0" dirty="0" err="1">
                          <a:solidFill>
                            <a:schemeClr val="dk1"/>
                          </a:solidFill>
                          <a:latin typeface="+mn-lt"/>
                          <a:ea typeface="+mn-ea"/>
                          <a:cs typeface="+mn-cs"/>
                        </a:rPr>
                        <a:t>Preprocessing</a:t>
                      </a:r>
                      <a:endParaRPr lang="en-IN" sz="1400" b="0" i="1" u="none" strike="noStrike" kern="1200" baseline="0" dirty="0">
                        <a:solidFill>
                          <a:schemeClr val="dk1"/>
                        </a:solidFill>
                        <a:latin typeface="+mn-lt"/>
                        <a:ea typeface="+mn-ea"/>
                        <a:cs typeface="+mn-cs"/>
                      </a:endParaRPr>
                    </a:p>
                    <a:p>
                      <a:pPr marL="285750" indent="-285750" algn="just">
                        <a:buFont typeface="Arial" panose="020B0604020202020204" pitchFamily="34" charset="0"/>
                        <a:buChar char="•"/>
                      </a:pPr>
                      <a:endParaRPr lang="en-IN" sz="1400" b="0" i="1" u="none" strike="noStrike" kern="1200" baseline="0" dirty="0">
                        <a:solidFill>
                          <a:schemeClr val="dk1"/>
                        </a:solidFill>
                        <a:latin typeface="+mn-lt"/>
                        <a:ea typeface="+mn-ea"/>
                        <a:cs typeface="+mn-cs"/>
                      </a:endParaRPr>
                    </a:p>
                    <a:p>
                      <a:pPr marL="285750" indent="-285750" algn="just">
                        <a:buFont typeface="Arial" panose="020B0604020202020204" pitchFamily="34" charset="0"/>
                        <a:buChar char="•"/>
                      </a:pPr>
                      <a:r>
                        <a:rPr lang="en-IN" sz="1400" b="0" i="1" u="none" strike="noStrike" kern="1200" baseline="0" dirty="0">
                          <a:solidFill>
                            <a:schemeClr val="dk1"/>
                          </a:solidFill>
                          <a:latin typeface="+mn-lt"/>
                          <a:ea typeface="+mn-ea"/>
                          <a:cs typeface="+mn-cs"/>
                        </a:rPr>
                        <a:t>CNN Algorithm</a:t>
                      </a:r>
                      <a:endParaRPr lang="en-US" sz="1400" b="0" i="0" dirty="0"/>
                    </a:p>
                  </a:txBody>
                  <a:tcPr/>
                </a:tc>
                <a:tc>
                  <a:txBody>
                    <a:bodyPr/>
                    <a:lstStyle/>
                    <a:p>
                      <a:r>
                        <a:rPr lang="en-US" sz="1400" b="0" i="0" u="none" strike="noStrike" kern="1200" baseline="0" dirty="0">
                          <a:solidFill>
                            <a:schemeClr val="dk1"/>
                          </a:solidFill>
                          <a:latin typeface="+mn-lt"/>
                          <a:ea typeface="+mn-ea"/>
                          <a:cs typeface="+mn-cs"/>
                        </a:rPr>
                        <a:t>This paper gives the survey on different diseases</a:t>
                      </a:r>
                    </a:p>
                    <a:p>
                      <a:r>
                        <a:rPr lang="en-US" sz="1400" b="0" i="0" u="none" strike="noStrike" kern="1200" baseline="0" dirty="0">
                          <a:solidFill>
                            <a:schemeClr val="dk1"/>
                          </a:solidFill>
                          <a:latin typeface="+mn-lt"/>
                          <a:ea typeface="+mn-ea"/>
                          <a:cs typeface="+mn-cs"/>
                        </a:rPr>
                        <a:t>classification techniques. Tomato, Potato, Pepper-bell are some of those species on which the algorithms and methods were tested.</a:t>
                      </a:r>
                      <a:endParaRPr lang="en-US" sz="1400" dirty="0"/>
                    </a:p>
                  </a:txBody>
                  <a:tcPr/>
                </a:tc>
                <a:extLst>
                  <a:ext uri="{0D108BD9-81ED-4DB2-BD59-A6C34878D82A}">
                    <a16:rowId xmlns:a16="http://schemas.microsoft.com/office/drawing/2014/main" val="4085958063"/>
                  </a:ext>
                </a:extLst>
              </a:tr>
            </a:tbl>
          </a:graphicData>
        </a:graphic>
      </p:graphicFrame>
    </p:spTree>
    <p:extLst>
      <p:ext uri="{BB962C8B-B14F-4D97-AF65-F5344CB8AC3E}">
        <p14:creationId xmlns:p14="http://schemas.microsoft.com/office/powerpoint/2010/main" val="257724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10781239"/>
              </p:ext>
            </p:extLst>
          </p:nvPr>
        </p:nvGraphicFramePr>
        <p:xfrm>
          <a:off x="0" y="0"/>
          <a:ext cx="12191998" cy="7008007"/>
        </p:xfrm>
        <a:graphic>
          <a:graphicData uri="http://schemas.openxmlformats.org/drawingml/2006/table">
            <a:tbl>
              <a:tblPr firstRow="1" bandRow="1">
                <a:tableStyleId>{5C22544A-7EE6-4342-B048-85BDC9FD1C3A}</a:tableStyleId>
              </a:tblPr>
              <a:tblGrid>
                <a:gridCol w="1026695">
                  <a:extLst>
                    <a:ext uri="{9D8B030D-6E8A-4147-A177-3AD203B41FA5}">
                      <a16:colId xmlns:a16="http://schemas.microsoft.com/office/drawing/2014/main" val="1156895489"/>
                    </a:ext>
                  </a:extLst>
                </a:gridCol>
                <a:gridCol w="1892968">
                  <a:extLst>
                    <a:ext uri="{9D8B030D-6E8A-4147-A177-3AD203B41FA5}">
                      <a16:colId xmlns:a16="http://schemas.microsoft.com/office/drawing/2014/main" val="34885838"/>
                    </a:ext>
                  </a:extLst>
                </a:gridCol>
                <a:gridCol w="1427748">
                  <a:extLst>
                    <a:ext uri="{9D8B030D-6E8A-4147-A177-3AD203B41FA5}">
                      <a16:colId xmlns:a16="http://schemas.microsoft.com/office/drawing/2014/main" val="4007977036"/>
                    </a:ext>
                  </a:extLst>
                </a:gridCol>
                <a:gridCol w="1122947">
                  <a:extLst>
                    <a:ext uri="{9D8B030D-6E8A-4147-A177-3AD203B41FA5}">
                      <a16:colId xmlns:a16="http://schemas.microsoft.com/office/drawing/2014/main" val="81332927"/>
                    </a:ext>
                  </a:extLst>
                </a:gridCol>
                <a:gridCol w="2037347">
                  <a:extLst>
                    <a:ext uri="{9D8B030D-6E8A-4147-A177-3AD203B41FA5}">
                      <a16:colId xmlns:a16="http://schemas.microsoft.com/office/drawing/2014/main" val="2058804219"/>
                    </a:ext>
                  </a:extLst>
                </a:gridCol>
                <a:gridCol w="2944395">
                  <a:extLst>
                    <a:ext uri="{9D8B030D-6E8A-4147-A177-3AD203B41FA5}">
                      <a16:colId xmlns:a16="http://schemas.microsoft.com/office/drawing/2014/main" val="3197394116"/>
                    </a:ext>
                  </a:extLst>
                </a:gridCol>
                <a:gridCol w="1739898">
                  <a:extLst>
                    <a:ext uri="{9D8B030D-6E8A-4147-A177-3AD203B41FA5}">
                      <a16:colId xmlns:a16="http://schemas.microsoft.com/office/drawing/2014/main" val="3911604503"/>
                    </a:ext>
                  </a:extLst>
                </a:gridCol>
              </a:tblGrid>
              <a:tr h="762652">
                <a:tc>
                  <a:txBody>
                    <a:bodyPr/>
                    <a:lstStyle/>
                    <a:p>
                      <a:pPr algn="ctr"/>
                      <a:r>
                        <a:rPr lang="en-US" sz="1600" dirty="0"/>
                        <a:t>S.NO</a:t>
                      </a:r>
                      <a:endParaRPr lang="en-IN"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PAPER NAME</a:t>
                      </a:r>
                      <a:endParaRPr lang="en-IN" sz="1600" dirty="0"/>
                    </a:p>
                  </a:txBody>
                  <a:tcPr/>
                </a:tc>
                <a:tc>
                  <a:txBody>
                    <a:bodyPr/>
                    <a:lstStyle/>
                    <a:p>
                      <a:pPr algn="ctr"/>
                      <a:r>
                        <a:rPr lang="en-US" sz="1600" dirty="0"/>
                        <a:t>AUTHOR</a:t>
                      </a:r>
                      <a:endParaRPr lang="en-IN" sz="1600" dirty="0"/>
                    </a:p>
                  </a:txBody>
                  <a:tcPr/>
                </a:tc>
                <a:tc>
                  <a:txBody>
                    <a:bodyPr/>
                    <a:lstStyle/>
                    <a:p>
                      <a:pPr algn="ctr"/>
                      <a:r>
                        <a:rPr lang="en-US" sz="1600" dirty="0"/>
                        <a:t> YEAR</a:t>
                      </a:r>
                      <a:endParaRPr lang="en-IN" sz="1600" dirty="0"/>
                    </a:p>
                  </a:txBody>
                  <a:tcPr/>
                </a:tc>
                <a:tc>
                  <a:txBody>
                    <a:bodyPr/>
                    <a:lstStyle/>
                    <a:p>
                      <a:pPr algn="ctr"/>
                      <a:r>
                        <a:rPr lang="en-US" sz="1600" dirty="0"/>
                        <a:t>OBJECTIVE</a:t>
                      </a:r>
                      <a:endParaRPr lang="en-IN" sz="1600" dirty="0"/>
                    </a:p>
                  </a:txBody>
                  <a:tcPr/>
                </a:tc>
                <a:tc>
                  <a:txBody>
                    <a:bodyPr/>
                    <a:lstStyle/>
                    <a:p>
                      <a:pPr algn="ctr"/>
                      <a:r>
                        <a:rPr lang="en-US" sz="1600" dirty="0"/>
                        <a:t> METHODOLOGY</a:t>
                      </a:r>
                      <a:endParaRPr lang="en-IN" sz="1600" dirty="0"/>
                    </a:p>
                  </a:txBody>
                  <a:tcPr/>
                </a:tc>
                <a:tc>
                  <a:txBody>
                    <a:bodyPr/>
                    <a:lstStyle/>
                    <a:p>
                      <a:pPr algn="ctr"/>
                      <a:r>
                        <a:rPr lang="en-US" sz="1600" dirty="0"/>
                        <a:t>FINDINGS</a:t>
                      </a:r>
                      <a:endParaRPr lang="en-IN" sz="1600" dirty="0"/>
                    </a:p>
                  </a:txBody>
                  <a:tcPr/>
                </a:tc>
                <a:extLst>
                  <a:ext uri="{0D108BD9-81ED-4DB2-BD59-A6C34878D82A}">
                    <a16:rowId xmlns:a16="http://schemas.microsoft.com/office/drawing/2014/main" val="1642335966"/>
                  </a:ext>
                </a:extLst>
              </a:tr>
              <a:tr h="2928473">
                <a:tc>
                  <a:txBody>
                    <a:bodyPr/>
                    <a:lstStyle/>
                    <a:p>
                      <a:pPr algn="ctr"/>
                      <a:r>
                        <a:rPr lang="en-US" sz="1400" dirty="0"/>
                        <a:t>13.</a:t>
                      </a:r>
                    </a:p>
                  </a:txBody>
                  <a:tcPr/>
                </a:tc>
                <a:tc>
                  <a:txBody>
                    <a:bodyPr/>
                    <a:lstStyle/>
                    <a:p>
                      <a:r>
                        <a:rPr lang="en-US" sz="1400" b="0" i="0" u="none" strike="noStrike" kern="1200" baseline="0" dirty="0">
                          <a:solidFill>
                            <a:schemeClr val="dk1"/>
                          </a:solidFill>
                          <a:latin typeface="+mn-lt"/>
                          <a:ea typeface="+mn-ea"/>
                          <a:cs typeface="+mn-cs"/>
                        </a:rPr>
                        <a:t>Comprehensive Survey on various Plant Disease</a:t>
                      </a:r>
                    </a:p>
                    <a:p>
                      <a:r>
                        <a:rPr lang="en-US" sz="1400" b="0" i="0" u="none" strike="noStrike" kern="1200" baseline="0" dirty="0">
                          <a:solidFill>
                            <a:schemeClr val="dk1"/>
                          </a:solidFill>
                          <a:latin typeface="+mn-lt"/>
                          <a:ea typeface="+mn-ea"/>
                          <a:cs typeface="+mn-cs"/>
                        </a:rPr>
                        <a:t>Detection Techniques based on Machine Learning</a:t>
                      </a:r>
                      <a:endParaRPr lang="en-IN" sz="1400" b="0" i="0" u="none" strike="noStrike" kern="1200" baseline="0" dirty="0">
                        <a:solidFill>
                          <a:schemeClr val="dk1"/>
                        </a:solidFill>
                        <a:latin typeface="+mn-lt"/>
                        <a:ea typeface="+mn-ea"/>
                        <a:cs typeface="+mn-cs"/>
                      </a:endParaRPr>
                    </a:p>
                  </a:txBody>
                  <a:tcPr/>
                </a:tc>
                <a:tc>
                  <a:txBody>
                    <a:bodyPr/>
                    <a:lstStyle/>
                    <a:p>
                      <a:r>
                        <a:rPr lang="en-IN" sz="1400" b="0" i="0" u="none" strike="noStrike" kern="1200" baseline="0" dirty="0" err="1">
                          <a:solidFill>
                            <a:schemeClr val="dk1"/>
                          </a:solidFill>
                          <a:latin typeface="+mn-lt"/>
                          <a:ea typeface="+mn-ea"/>
                          <a:cs typeface="+mn-cs"/>
                        </a:rPr>
                        <a:t>Anchal</a:t>
                      </a:r>
                      <a:r>
                        <a:rPr lang="en-IN" sz="1400" b="0" i="0" u="none" strike="noStrike" kern="1200" baseline="0" dirty="0">
                          <a:solidFill>
                            <a:schemeClr val="dk1"/>
                          </a:solidFill>
                          <a:latin typeface="+mn-lt"/>
                          <a:ea typeface="+mn-ea"/>
                          <a:cs typeface="+mn-cs"/>
                        </a:rPr>
                        <a:t> Chaudhary </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Vimal Kumar</a:t>
                      </a:r>
                      <a:endParaRPr lang="en-US" sz="1400" dirty="0"/>
                    </a:p>
                  </a:txBody>
                  <a:tcPr/>
                </a:tc>
                <a:tc>
                  <a:txBody>
                    <a:bodyPr/>
                    <a:lstStyle/>
                    <a:p>
                      <a:pPr algn="ctr"/>
                      <a:r>
                        <a:rPr lang="en-US" sz="1400" dirty="0"/>
                        <a:t>2020</a:t>
                      </a:r>
                    </a:p>
                  </a:txBody>
                  <a:tcPr/>
                </a:tc>
                <a:tc>
                  <a:txBody>
                    <a:bodyPr/>
                    <a:lstStyle/>
                    <a:p>
                      <a:r>
                        <a:rPr lang="en-US" sz="1400" b="0" i="0" u="none" strike="noStrike" kern="1200" baseline="0" dirty="0">
                          <a:solidFill>
                            <a:schemeClr val="dk1"/>
                          </a:solidFill>
                          <a:latin typeface="+mn-lt"/>
                          <a:ea typeface="+mn-ea"/>
                          <a:cs typeface="+mn-cs"/>
                        </a:rPr>
                        <a:t>Image processing is the mechanism used to calculate and evaluate the amount of</a:t>
                      </a:r>
                    </a:p>
                    <a:p>
                      <a:r>
                        <a:rPr lang="en-US" sz="1400" b="0" i="0" u="none" strike="noStrike" kern="1200" baseline="0" dirty="0">
                          <a:solidFill>
                            <a:schemeClr val="dk1"/>
                          </a:solidFill>
                          <a:latin typeface="+mn-lt"/>
                          <a:ea typeface="+mn-ea"/>
                          <a:cs typeface="+mn-cs"/>
                        </a:rPr>
                        <a:t>infectious part and determines the change in shade of that affected part.</a:t>
                      </a:r>
                      <a:endParaRPr lang="en-US" sz="1400" baseline="0" dirty="0"/>
                    </a:p>
                  </a:txBody>
                  <a:tcPr/>
                </a:tc>
                <a:tc>
                  <a:txBody>
                    <a:bodyPr/>
                    <a:lstStyle/>
                    <a:p>
                      <a:pPr marL="0" indent="0">
                        <a:buFont typeface="Arial" panose="020B0604020202020204" pitchFamily="34" charset="0"/>
                        <a:buNone/>
                      </a:pPr>
                      <a:r>
                        <a:rPr lang="en-US" sz="1400" b="0" i="0" u="none" strike="noStrike" kern="1200" baseline="0" dirty="0">
                          <a:solidFill>
                            <a:schemeClr val="dk1"/>
                          </a:solidFill>
                          <a:latin typeface="+mn-lt"/>
                          <a:ea typeface="+mn-ea"/>
                          <a:cs typeface="+mn-cs"/>
                        </a:rPr>
                        <a:t>Plant diseases recognition is the mechanism having three stages:</a:t>
                      </a:r>
                    </a:p>
                    <a:p>
                      <a:pPr marL="171450" indent="-171450">
                        <a:buFont typeface="Arial" panose="020B0604020202020204" pitchFamily="34" charset="0"/>
                        <a:buChar char="•"/>
                      </a:pPr>
                      <a:r>
                        <a:rPr lang="en-US" sz="1400" b="0" i="0" dirty="0"/>
                        <a:t>The images are fed into the terminal for pre-processing.</a:t>
                      </a:r>
                    </a:p>
                    <a:p>
                      <a:pPr marL="171450" indent="-171450">
                        <a:buFont typeface="Arial" panose="020B0604020202020204" pitchFamily="34" charset="0"/>
                        <a:buChar char="•"/>
                      </a:pPr>
                      <a:r>
                        <a:rPr lang="en-US" sz="1400" b="0" i="0" u="none" strike="noStrike" kern="1200" baseline="0" dirty="0">
                          <a:solidFill>
                            <a:schemeClr val="dk1"/>
                          </a:solidFill>
                          <a:latin typeface="+mn-lt"/>
                          <a:ea typeface="+mn-ea"/>
                          <a:cs typeface="+mn-cs"/>
                        </a:rPr>
                        <a:t>The images are analyzed according to the segmentation features.</a:t>
                      </a:r>
                    </a:p>
                    <a:p>
                      <a:pPr marL="171450" indent="-171450">
                        <a:buFont typeface="Arial" panose="020B0604020202020204" pitchFamily="34" charset="0"/>
                        <a:buChar char="•"/>
                      </a:pPr>
                      <a:r>
                        <a:rPr lang="en-US" sz="1400" b="0" i="0" u="none" strike="noStrike" kern="1200" baseline="0" dirty="0">
                          <a:solidFill>
                            <a:schemeClr val="dk1"/>
                          </a:solidFill>
                          <a:latin typeface="+mn-lt"/>
                          <a:ea typeface="+mn-ea"/>
                          <a:cs typeface="+mn-cs"/>
                        </a:rPr>
                        <a:t>Classification of the picture is performed by employing some desired classification model.</a:t>
                      </a:r>
                      <a:endParaRPr lang="en-US" sz="1100" b="0" i="0" dirty="0"/>
                    </a:p>
                  </a:txBody>
                  <a:tcPr/>
                </a:tc>
                <a:tc>
                  <a:txBody>
                    <a:bodyPr/>
                    <a:lstStyle/>
                    <a:p>
                      <a:r>
                        <a:rPr lang="en-US" sz="1400" b="0" i="0" u="none" strike="noStrike" kern="1200" baseline="0" dirty="0">
                          <a:solidFill>
                            <a:schemeClr val="dk1"/>
                          </a:solidFill>
                          <a:latin typeface="+mn-lt"/>
                          <a:ea typeface="+mn-ea"/>
                          <a:cs typeface="+mn-cs"/>
                        </a:rPr>
                        <a:t>In this paper they calculate the digital image processing for the detection, diagnosis,</a:t>
                      </a:r>
                    </a:p>
                    <a:p>
                      <a:r>
                        <a:rPr lang="en-US" sz="1400" b="0" i="0" u="none" strike="noStrike" kern="1200" baseline="0" dirty="0">
                          <a:solidFill>
                            <a:schemeClr val="dk1"/>
                          </a:solidFill>
                          <a:latin typeface="+mn-lt"/>
                          <a:ea typeface="+mn-ea"/>
                          <a:cs typeface="+mn-cs"/>
                        </a:rPr>
                        <a:t>reorganization of the crop leaf infections based on the usage of the k-means clustering technique and it also increases the accuracy.</a:t>
                      </a:r>
                      <a:endParaRPr lang="en-US" sz="1400" dirty="0"/>
                    </a:p>
                  </a:txBody>
                  <a:tcPr/>
                </a:tc>
                <a:extLst>
                  <a:ext uri="{0D108BD9-81ED-4DB2-BD59-A6C34878D82A}">
                    <a16:rowId xmlns:a16="http://schemas.microsoft.com/office/drawing/2014/main" val="4124282436"/>
                  </a:ext>
                </a:extLst>
              </a:tr>
              <a:tr h="3166875">
                <a:tc>
                  <a:txBody>
                    <a:bodyPr/>
                    <a:lstStyle/>
                    <a:p>
                      <a:pPr algn="ctr"/>
                      <a:r>
                        <a:rPr lang="en-IN" sz="1400" dirty="0"/>
                        <a:t>14.</a:t>
                      </a:r>
                    </a:p>
                  </a:txBody>
                  <a:tcPr/>
                </a:tc>
                <a:tc>
                  <a:txBody>
                    <a:bodyPr/>
                    <a:lstStyle/>
                    <a:p>
                      <a:r>
                        <a:rPr lang="en-US" sz="1400" b="0" i="0" kern="1200" dirty="0">
                          <a:solidFill>
                            <a:schemeClr val="dk1"/>
                          </a:solidFill>
                          <a:effectLst/>
                          <a:latin typeface="+mn-lt"/>
                          <a:ea typeface="+mn-ea"/>
                          <a:cs typeface="+mn-cs"/>
                        </a:rPr>
                        <a:t>An Overview of the Research on Plant Leaves Disease detection </a:t>
                      </a:r>
                    </a:p>
                    <a:p>
                      <a:r>
                        <a:rPr lang="en-US" sz="1400" b="0" i="0" kern="1200" dirty="0">
                          <a:solidFill>
                            <a:schemeClr val="dk1"/>
                          </a:solidFill>
                          <a:effectLst/>
                          <a:latin typeface="+mn-lt"/>
                          <a:ea typeface="+mn-ea"/>
                          <a:cs typeface="+mn-cs"/>
                        </a:rPr>
                        <a:t>using Image Processing Techniques.</a:t>
                      </a:r>
                    </a:p>
                  </a:txBody>
                  <a:tcPr/>
                </a:tc>
                <a:tc>
                  <a:txBody>
                    <a:bodyPr/>
                    <a:lstStyle/>
                    <a:p>
                      <a:r>
                        <a:rPr lang="en-IN" sz="1400" b="0" i="0" kern="1200" dirty="0">
                          <a:solidFill>
                            <a:schemeClr val="dk1"/>
                          </a:solidFill>
                          <a:effectLst/>
                          <a:latin typeface="+mn-lt"/>
                          <a:ea typeface="+mn-ea"/>
                          <a:cs typeface="+mn-cs"/>
                        </a:rPr>
                        <a:t>Ms. Kiran R. </a:t>
                      </a:r>
                      <a:r>
                        <a:rPr lang="en-IN" sz="1400" b="0" i="0" kern="1200" dirty="0" err="1">
                          <a:solidFill>
                            <a:schemeClr val="dk1"/>
                          </a:solidFill>
                          <a:effectLst/>
                          <a:latin typeface="+mn-lt"/>
                          <a:ea typeface="+mn-ea"/>
                          <a:cs typeface="+mn-cs"/>
                        </a:rPr>
                        <a:t>Gavhale</a:t>
                      </a:r>
                      <a:endParaRPr lang="en-IN" sz="1400" b="0" i="0" kern="1200" dirty="0">
                        <a:solidFill>
                          <a:schemeClr val="dk1"/>
                        </a:solidFill>
                        <a:effectLst/>
                        <a:latin typeface="+mn-lt"/>
                        <a:ea typeface="+mn-ea"/>
                        <a:cs typeface="+mn-cs"/>
                      </a:endParaRPr>
                    </a:p>
                    <a:p>
                      <a:endParaRPr lang="en-IN" sz="1400" b="0" i="0" kern="1200" dirty="0">
                        <a:solidFill>
                          <a:schemeClr val="dk1"/>
                        </a:solidFill>
                        <a:effectLst/>
                        <a:latin typeface="+mn-lt"/>
                        <a:ea typeface="+mn-ea"/>
                        <a:cs typeface="+mn-cs"/>
                      </a:endParaRPr>
                    </a:p>
                    <a:p>
                      <a:r>
                        <a:rPr lang="en-IN" sz="1400" b="0" i="0" kern="1200" dirty="0">
                          <a:solidFill>
                            <a:schemeClr val="dk1"/>
                          </a:solidFill>
                          <a:effectLst/>
                          <a:latin typeface="+mn-lt"/>
                          <a:ea typeface="+mn-ea"/>
                          <a:cs typeface="+mn-cs"/>
                        </a:rPr>
                        <a:t>Prof. </a:t>
                      </a:r>
                      <a:r>
                        <a:rPr lang="en-IN" sz="1400" b="0" i="0" kern="1200" dirty="0" err="1">
                          <a:solidFill>
                            <a:schemeClr val="dk1"/>
                          </a:solidFill>
                          <a:effectLst/>
                          <a:latin typeface="+mn-lt"/>
                          <a:ea typeface="+mn-ea"/>
                          <a:cs typeface="+mn-cs"/>
                        </a:rPr>
                        <a:t>Ujwalla</a:t>
                      </a:r>
                      <a:r>
                        <a:rPr lang="en-IN" sz="1400" b="0" i="0" kern="1200" dirty="0">
                          <a:solidFill>
                            <a:schemeClr val="dk1"/>
                          </a:solidFill>
                          <a:effectLst/>
                          <a:latin typeface="+mn-lt"/>
                          <a:ea typeface="+mn-ea"/>
                          <a:cs typeface="+mn-cs"/>
                        </a:rPr>
                        <a:t> Gawande</a:t>
                      </a:r>
                      <a:endParaRPr lang="en-IN" sz="1400" dirty="0"/>
                    </a:p>
                  </a:txBody>
                  <a:tcPr/>
                </a:tc>
                <a:tc>
                  <a:txBody>
                    <a:bodyPr/>
                    <a:lstStyle/>
                    <a:p>
                      <a:pPr algn="ctr"/>
                      <a:r>
                        <a:rPr lang="en-IN" sz="1400" dirty="0"/>
                        <a:t> 2014</a:t>
                      </a:r>
                    </a:p>
                  </a:txBody>
                  <a:tcPr/>
                </a:tc>
                <a:tc>
                  <a:txBody>
                    <a:bodyPr/>
                    <a:lstStyle/>
                    <a:p>
                      <a:r>
                        <a:rPr lang="en-US" sz="1400" b="0" i="0" kern="1200" dirty="0">
                          <a:solidFill>
                            <a:schemeClr val="dk1"/>
                          </a:solidFill>
                          <a:effectLst/>
                          <a:latin typeface="+mn-lt"/>
                          <a:ea typeface="+mn-ea"/>
                          <a:cs typeface="+mn-cs"/>
                        </a:rPr>
                        <a:t>The objective of this paper is to concentrate on the plant leaf disease detection based on the texture of the leaf. Leaf presents several advantages </a:t>
                      </a:r>
                    </a:p>
                    <a:p>
                      <a:r>
                        <a:rPr lang="en-US" sz="1400" b="0" i="0" kern="1200" dirty="0">
                          <a:solidFill>
                            <a:schemeClr val="dk1"/>
                          </a:solidFill>
                          <a:effectLst/>
                          <a:latin typeface="+mn-lt"/>
                          <a:ea typeface="+mn-ea"/>
                          <a:cs typeface="+mn-cs"/>
                        </a:rPr>
                        <a:t>over flowers and fruits at all seasons worldwide.</a:t>
                      </a:r>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RGB image acquisition </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Convert the input image into color space </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Segment the components</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Obtain the useful segments</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Computing the texture features</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Configuring the neural networks for recognition.</a:t>
                      </a:r>
                    </a:p>
                  </a:txBody>
                  <a:tcPr/>
                </a:tc>
                <a:tc>
                  <a:txBody>
                    <a:bodyPr/>
                    <a:lstStyle/>
                    <a:p>
                      <a:r>
                        <a:rPr lang="en-US" sz="1400" b="0" i="0" kern="1200" dirty="0">
                          <a:solidFill>
                            <a:schemeClr val="dk1"/>
                          </a:solidFill>
                          <a:effectLst/>
                          <a:latin typeface="+mn-lt"/>
                          <a:ea typeface="+mn-ea"/>
                          <a:cs typeface="+mn-cs"/>
                        </a:rPr>
                        <a:t>These techniques are used to analyses the healthy and diseased plants </a:t>
                      </a:r>
                    </a:p>
                    <a:p>
                      <a:r>
                        <a:rPr lang="en-US" sz="1400" b="0" i="0" kern="1200" dirty="0">
                          <a:solidFill>
                            <a:schemeClr val="dk1"/>
                          </a:solidFill>
                          <a:effectLst/>
                          <a:latin typeface="+mn-lt"/>
                          <a:ea typeface="+mn-ea"/>
                          <a:cs typeface="+mn-cs"/>
                        </a:rPr>
                        <a:t>leaves.</a:t>
                      </a:r>
                    </a:p>
                  </a:txBody>
                  <a:tcPr/>
                </a:tc>
                <a:extLst>
                  <a:ext uri="{0D108BD9-81ED-4DB2-BD59-A6C34878D82A}">
                    <a16:rowId xmlns:a16="http://schemas.microsoft.com/office/drawing/2014/main" val="4085958063"/>
                  </a:ext>
                </a:extLst>
              </a:tr>
            </a:tbl>
          </a:graphicData>
        </a:graphic>
      </p:graphicFrame>
    </p:spTree>
    <p:extLst>
      <p:ext uri="{BB962C8B-B14F-4D97-AF65-F5344CB8AC3E}">
        <p14:creationId xmlns:p14="http://schemas.microsoft.com/office/powerpoint/2010/main" val="410004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41719216"/>
              </p:ext>
            </p:extLst>
          </p:nvPr>
        </p:nvGraphicFramePr>
        <p:xfrm>
          <a:off x="0" y="0"/>
          <a:ext cx="12191998" cy="6858000"/>
        </p:xfrm>
        <a:graphic>
          <a:graphicData uri="http://schemas.openxmlformats.org/drawingml/2006/table">
            <a:tbl>
              <a:tblPr firstRow="1" bandRow="1">
                <a:tableStyleId>{5C22544A-7EE6-4342-B048-85BDC9FD1C3A}</a:tableStyleId>
              </a:tblPr>
              <a:tblGrid>
                <a:gridCol w="1026695">
                  <a:extLst>
                    <a:ext uri="{9D8B030D-6E8A-4147-A177-3AD203B41FA5}">
                      <a16:colId xmlns:a16="http://schemas.microsoft.com/office/drawing/2014/main" val="1156895489"/>
                    </a:ext>
                  </a:extLst>
                </a:gridCol>
                <a:gridCol w="1892968">
                  <a:extLst>
                    <a:ext uri="{9D8B030D-6E8A-4147-A177-3AD203B41FA5}">
                      <a16:colId xmlns:a16="http://schemas.microsoft.com/office/drawing/2014/main" val="34885838"/>
                    </a:ext>
                  </a:extLst>
                </a:gridCol>
                <a:gridCol w="1427748">
                  <a:extLst>
                    <a:ext uri="{9D8B030D-6E8A-4147-A177-3AD203B41FA5}">
                      <a16:colId xmlns:a16="http://schemas.microsoft.com/office/drawing/2014/main" val="4007977036"/>
                    </a:ext>
                  </a:extLst>
                </a:gridCol>
                <a:gridCol w="887198">
                  <a:extLst>
                    <a:ext uri="{9D8B030D-6E8A-4147-A177-3AD203B41FA5}">
                      <a16:colId xmlns:a16="http://schemas.microsoft.com/office/drawing/2014/main" val="81332927"/>
                    </a:ext>
                  </a:extLst>
                </a:gridCol>
                <a:gridCol w="2273096">
                  <a:extLst>
                    <a:ext uri="{9D8B030D-6E8A-4147-A177-3AD203B41FA5}">
                      <a16:colId xmlns:a16="http://schemas.microsoft.com/office/drawing/2014/main" val="2058804219"/>
                    </a:ext>
                  </a:extLst>
                </a:gridCol>
                <a:gridCol w="2418173">
                  <a:extLst>
                    <a:ext uri="{9D8B030D-6E8A-4147-A177-3AD203B41FA5}">
                      <a16:colId xmlns:a16="http://schemas.microsoft.com/office/drawing/2014/main" val="3197394116"/>
                    </a:ext>
                  </a:extLst>
                </a:gridCol>
                <a:gridCol w="2266120">
                  <a:extLst>
                    <a:ext uri="{9D8B030D-6E8A-4147-A177-3AD203B41FA5}">
                      <a16:colId xmlns:a16="http://schemas.microsoft.com/office/drawing/2014/main" val="3911604503"/>
                    </a:ext>
                  </a:extLst>
                </a:gridCol>
              </a:tblGrid>
              <a:tr h="907816">
                <a:tc>
                  <a:txBody>
                    <a:bodyPr/>
                    <a:lstStyle/>
                    <a:p>
                      <a:pPr algn="ctr"/>
                      <a:r>
                        <a:rPr lang="en-US" sz="1600" dirty="0"/>
                        <a:t>S.NO</a:t>
                      </a:r>
                      <a:endParaRPr lang="en-IN"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PAPER NAME</a:t>
                      </a:r>
                      <a:endParaRPr lang="en-IN" sz="1600" dirty="0"/>
                    </a:p>
                  </a:txBody>
                  <a:tcPr/>
                </a:tc>
                <a:tc>
                  <a:txBody>
                    <a:bodyPr/>
                    <a:lstStyle/>
                    <a:p>
                      <a:pPr algn="ctr"/>
                      <a:r>
                        <a:rPr lang="en-US" sz="1600" dirty="0"/>
                        <a:t>AUTHOR</a:t>
                      </a:r>
                      <a:endParaRPr lang="en-IN" sz="1600" dirty="0"/>
                    </a:p>
                  </a:txBody>
                  <a:tcPr/>
                </a:tc>
                <a:tc>
                  <a:txBody>
                    <a:bodyPr/>
                    <a:lstStyle/>
                    <a:p>
                      <a:pPr algn="ctr"/>
                      <a:r>
                        <a:rPr lang="en-US" sz="1600" dirty="0"/>
                        <a:t> YEAR</a:t>
                      </a:r>
                      <a:endParaRPr lang="en-IN" sz="1600" dirty="0"/>
                    </a:p>
                  </a:txBody>
                  <a:tcPr/>
                </a:tc>
                <a:tc>
                  <a:txBody>
                    <a:bodyPr/>
                    <a:lstStyle/>
                    <a:p>
                      <a:pPr algn="ctr"/>
                      <a:r>
                        <a:rPr lang="en-US" sz="1600" dirty="0"/>
                        <a:t>OBJECTIVE</a:t>
                      </a:r>
                      <a:endParaRPr lang="en-IN" sz="1600" dirty="0"/>
                    </a:p>
                  </a:txBody>
                  <a:tcPr/>
                </a:tc>
                <a:tc>
                  <a:txBody>
                    <a:bodyPr/>
                    <a:lstStyle/>
                    <a:p>
                      <a:pPr algn="ctr"/>
                      <a:r>
                        <a:rPr lang="en-US" sz="1600" dirty="0"/>
                        <a:t> METHODOLOGY</a:t>
                      </a:r>
                      <a:endParaRPr lang="en-IN" sz="1600" dirty="0"/>
                    </a:p>
                  </a:txBody>
                  <a:tcPr/>
                </a:tc>
                <a:tc>
                  <a:txBody>
                    <a:bodyPr/>
                    <a:lstStyle/>
                    <a:p>
                      <a:pPr algn="ctr"/>
                      <a:r>
                        <a:rPr lang="en-US" sz="1600" dirty="0"/>
                        <a:t>FINDINGS</a:t>
                      </a:r>
                      <a:endParaRPr lang="en-IN" sz="1600" dirty="0"/>
                    </a:p>
                  </a:txBody>
                  <a:tcPr/>
                </a:tc>
                <a:extLst>
                  <a:ext uri="{0D108BD9-81ED-4DB2-BD59-A6C34878D82A}">
                    <a16:rowId xmlns:a16="http://schemas.microsoft.com/office/drawing/2014/main" val="1642335966"/>
                  </a:ext>
                </a:extLst>
              </a:tr>
              <a:tr h="5950184">
                <a:tc>
                  <a:txBody>
                    <a:bodyPr/>
                    <a:lstStyle/>
                    <a:p>
                      <a:pPr algn="ctr"/>
                      <a:r>
                        <a:rPr lang="en-US" sz="1400" dirty="0"/>
                        <a:t>15.</a:t>
                      </a:r>
                    </a:p>
                  </a:txBody>
                  <a:tcPr/>
                </a:tc>
                <a:tc>
                  <a:txBody>
                    <a:bodyPr/>
                    <a:lstStyle/>
                    <a:p>
                      <a:r>
                        <a:rPr lang="en-US" sz="1400" b="0" i="0" u="none" strike="noStrike" kern="1200" baseline="0" dirty="0">
                          <a:solidFill>
                            <a:schemeClr val="dk1"/>
                          </a:solidFill>
                          <a:latin typeface="+mn-lt"/>
                          <a:ea typeface="+mn-ea"/>
                          <a:cs typeface="+mn-cs"/>
                        </a:rPr>
                        <a:t>Detection of unhealthy region of plant leaves and classification of plant leaf</a:t>
                      </a:r>
                    </a:p>
                    <a:p>
                      <a:r>
                        <a:rPr lang="en-IN" sz="1400" b="0" i="0" u="none" strike="noStrike" kern="1200" baseline="0" dirty="0">
                          <a:solidFill>
                            <a:schemeClr val="dk1"/>
                          </a:solidFill>
                          <a:latin typeface="+mn-lt"/>
                          <a:ea typeface="+mn-ea"/>
                          <a:cs typeface="+mn-cs"/>
                        </a:rPr>
                        <a:t>diseases using texture features</a:t>
                      </a:r>
                    </a:p>
                  </a:txBody>
                  <a:tcPr/>
                </a:tc>
                <a:tc>
                  <a:txBody>
                    <a:bodyPr/>
                    <a:lstStyle/>
                    <a:p>
                      <a:r>
                        <a:rPr lang="en-IN" sz="1400" b="0" i="0" u="none" strike="noStrike" kern="1200" baseline="0" dirty="0" err="1">
                          <a:solidFill>
                            <a:schemeClr val="dk1"/>
                          </a:solidFill>
                          <a:latin typeface="+mn-lt"/>
                          <a:ea typeface="+mn-ea"/>
                          <a:cs typeface="+mn-cs"/>
                        </a:rPr>
                        <a:t>Arivazhagan</a:t>
                      </a:r>
                      <a:r>
                        <a:rPr lang="en-IN" sz="1400" b="0" i="0" u="none" strike="noStrike" kern="1200" baseline="0" dirty="0">
                          <a:solidFill>
                            <a:schemeClr val="dk1"/>
                          </a:solidFill>
                          <a:latin typeface="+mn-lt"/>
                          <a:ea typeface="+mn-ea"/>
                          <a:cs typeface="+mn-cs"/>
                        </a:rPr>
                        <a:t> Selvaraj</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Newlin </a:t>
                      </a:r>
                      <a:r>
                        <a:rPr lang="en-IN" sz="1400" b="0" i="0" u="none" strike="noStrike" kern="1200" baseline="0" dirty="0" err="1">
                          <a:solidFill>
                            <a:schemeClr val="dk1"/>
                          </a:solidFill>
                          <a:latin typeface="+mn-lt"/>
                          <a:ea typeface="+mn-ea"/>
                          <a:cs typeface="+mn-cs"/>
                        </a:rPr>
                        <a:t>Shebiah</a:t>
                      </a:r>
                      <a:endParaRPr lang="en-US" sz="1400" dirty="0"/>
                    </a:p>
                  </a:txBody>
                  <a:tcPr/>
                </a:tc>
                <a:tc>
                  <a:txBody>
                    <a:bodyPr/>
                    <a:lstStyle/>
                    <a:p>
                      <a:pPr algn="ctr"/>
                      <a:r>
                        <a:rPr lang="en-US" sz="1400" dirty="0"/>
                        <a:t>2013</a:t>
                      </a:r>
                    </a:p>
                  </a:txBody>
                  <a:tcPr/>
                </a:tc>
                <a:tc>
                  <a:txBody>
                    <a:bodyPr/>
                    <a:lstStyle/>
                    <a:p>
                      <a:r>
                        <a:rPr lang="en-US" sz="1400" b="0" i="0" u="none" strike="noStrike" kern="1200" baseline="0" dirty="0">
                          <a:solidFill>
                            <a:schemeClr val="dk1"/>
                          </a:solidFill>
                          <a:latin typeface="+mn-lt"/>
                          <a:ea typeface="+mn-ea"/>
                          <a:cs typeface="+mn-cs"/>
                        </a:rPr>
                        <a:t>detection and classification of leaf</a:t>
                      </a:r>
                    </a:p>
                    <a:p>
                      <a:r>
                        <a:rPr lang="en-IN" sz="1400" b="0" i="0" u="none" strike="noStrike" kern="1200" baseline="0" dirty="0">
                          <a:solidFill>
                            <a:schemeClr val="dk1"/>
                          </a:solidFill>
                          <a:latin typeface="+mn-lt"/>
                          <a:ea typeface="+mn-ea"/>
                          <a:cs typeface="+mn-cs"/>
                        </a:rPr>
                        <a:t>diseases has been proposed.</a:t>
                      </a:r>
                      <a:endParaRPr lang="en-US" sz="1400" baseline="0" dirty="0"/>
                    </a:p>
                  </a:txBody>
                  <a:tcPr/>
                </a:tc>
                <a:tc>
                  <a:txBody>
                    <a:bodyPr/>
                    <a:lstStyle/>
                    <a:p>
                      <a:pPr marL="285750" indent="-285750" algn="just">
                        <a:buFont typeface="Arial" panose="020B0604020202020204" pitchFamily="34" charset="0"/>
                        <a:buChar char="•"/>
                      </a:pPr>
                      <a:r>
                        <a:rPr lang="en-IN" sz="1400" b="0" i="0" u="none" strike="noStrike" kern="1200" baseline="0" dirty="0">
                          <a:solidFill>
                            <a:schemeClr val="dk1"/>
                          </a:solidFill>
                          <a:latin typeface="+mn-lt"/>
                          <a:ea typeface="+mn-ea"/>
                          <a:cs typeface="+mn-cs"/>
                        </a:rPr>
                        <a:t>HSI</a:t>
                      </a:r>
                    </a:p>
                    <a:p>
                      <a:pPr marL="285750" indent="-285750" algn="l">
                        <a:buFont typeface="Arial" panose="020B0604020202020204" pitchFamily="34" charset="0"/>
                        <a:buChar char="•"/>
                      </a:pPr>
                      <a:r>
                        <a:rPr lang="en-IN" sz="1400" b="0" i="0" u="none" strike="noStrike" kern="1200" baseline="0" dirty="0">
                          <a:solidFill>
                            <a:schemeClr val="dk1"/>
                          </a:solidFill>
                          <a:latin typeface="+mn-lt"/>
                          <a:ea typeface="+mn-ea"/>
                          <a:cs typeface="+mn-cs"/>
                        </a:rPr>
                        <a:t>Colour co-occurrence matrix</a:t>
                      </a:r>
                    </a:p>
                    <a:p>
                      <a:pPr marL="285750" indent="-285750" algn="just">
                        <a:buFont typeface="Arial" panose="020B0604020202020204" pitchFamily="34" charset="0"/>
                        <a:buChar char="•"/>
                      </a:pPr>
                      <a:r>
                        <a:rPr lang="en-IN" sz="1400" b="0" i="0" u="none" strike="noStrike" kern="1200" baseline="0" dirty="0">
                          <a:solidFill>
                            <a:schemeClr val="dk1"/>
                          </a:solidFill>
                          <a:latin typeface="+mn-lt"/>
                          <a:ea typeface="+mn-ea"/>
                          <a:cs typeface="+mn-cs"/>
                        </a:rPr>
                        <a:t>texture features</a:t>
                      </a:r>
                    </a:p>
                    <a:p>
                      <a:pPr marL="285750" indent="-285750" algn="just">
                        <a:buFont typeface="Arial" panose="020B0604020202020204" pitchFamily="34" charset="0"/>
                        <a:buChar char="•"/>
                      </a:pPr>
                      <a:r>
                        <a:rPr lang="en-IN" sz="1400" b="0" i="0" u="none" strike="noStrike" kern="1200" baseline="0" dirty="0">
                          <a:solidFill>
                            <a:schemeClr val="dk1"/>
                          </a:solidFill>
                          <a:latin typeface="+mn-lt"/>
                          <a:ea typeface="+mn-ea"/>
                          <a:cs typeface="+mn-cs"/>
                        </a:rPr>
                        <a:t>SVM</a:t>
                      </a:r>
                      <a:endParaRPr lang="en-US" sz="1400" b="0" i="0" dirty="0"/>
                    </a:p>
                  </a:txBody>
                  <a:tcPr/>
                </a:tc>
                <a:tc>
                  <a:txBody>
                    <a:bodyPr/>
                    <a:lstStyle/>
                    <a:p>
                      <a:r>
                        <a:rPr lang="en-US" sz="1400" b="0" i="0" u="none" strike="noStrike" kern="1200" baseline="0" dirty="0">
                          <a:solidFill>
                            <a:schemeClr val="dk1"/>
                          </a:solidFill>
                          <a:latin typeface="+mn-lt"/>
                          <a:ea typeface="+mn-ea"/>
                          <a:cs typeface="+mn-cs"/>
                        </a:rPr>
                        <a:t>An application of texture analysis in detecting and</a:t>
                      </a:r>
                    </a:p>
                    <a:p>
                      <a:r>
                        <a:rPr lang="en-US" sz="1400" b="0" i="0" u="none" strike="noStrike" kern="1200" baseline="0" dirty="0">
                          <a:solidFill>
                            <a:schemeClr val="dk1"/>
                          </a:solidFill>
                          <a:latin typeface="+mn-lt"/>
                          <a:ea typeface="+mn-ea"/>
                          <a:cs typeface="+mn-cs"/>
                        </a:rPr>
                        <a:t>classifying the plant leaf diseases has been explained in </a:t>
                      </a:r>
                      <a:r>
                        <a:rPr lang="en-IN" sz="1400" b="0" i="0" u="none" strike="noStrike" kern="1200" baseline="0" dirty="0">
                          <a:solidFill>
                            <a:schemeClr val="dk1"/>
                          </a:solidFill>
                          <a:latin typeface="+mn-lt"/>
                          <a:ea typeface="+mn-ea"/>
                          <a:cs typeface="+mn-cs"/>
                        </a:rPr>
                        <a:t>this paper.</a:t>
                      </a:r>
                      <a:r>
                        <a:rPr lang="en-US" sz="1400" b="0" i="0" u="none" strike="noStrike" kern="1200" baseline="0" dirty="0">
                          <a:solidFill>
                            <a:schemeClr val="dk1"/>
                          </a:solidFill>
                          <a:latin typeface="+mn-lt"/>
                          <a:ea typeface="+mn-ea"/>
                          <a:cs typeface="+mn-cs"/>
                        </a:rPr>
                        <a:t> The experimental results indicate the proposed approach can recognize and classify the leaf diseases with a little</a:t>
                      </a:r>
                    </a:p>
                    <a:p>
                      <a:r>
                        <a:rPr lang="en-IN" sz="1400" b="0" i="0" u="none" strike="noStrike" kern="1200" baseline="0" dirty="0">
                          <a:solidFill>
                            <a:schemeClr val="dk1"/>
                          </a:solidFill>
                          <a:latin typeface="+mn-lt"/>
                          <a:ea typeface="+mn-ea"/>
                          <a:cs typeface="+mn-cs"/>
                        </a:rPr>
                        <a:t>computational effort.</a:t>
                      </a:r>
                      <a:endParaRPr lang="en-US" sz="1400" dirty="0"/>
                    </a:p>
                  </a:txBody>
                  <a:tcPr/>
                </a:tc>
                <a:extLst>
                  <a:ext uri="{0D108BD9-81ED-4DB2-BD59-A6C34878D82A}">
                    <a16:rowId xmlns:a16="http://schemas.microsoft.com/office/drawing/2014/main" val="4124282436"/>
                  </a:ext>
                </a:extLst>
              </a:tr>
            </a:tbl>
          </a:graphicData>
        </a:graphic>
      </p:graphicFrame>
    </p:spTree>
    <p:extLst>
      <p:ext uri="{BB962C8B-B14F-4D97-AF65-F5344CB8AC3E}">
        <p14:creationId xmlns:p14="http://schemas.microsoft.com/office/powerpoint/2010/main" val="3149719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033C-A5AC-4B30-89A5-E747F44B7C2B}"/>
              </a:ext>
            </a:extLst>
          </p:cNvPr>
          <p:cNvSpPr>
            <a:spLocks noGrp="1"/>
          </p:cNvSpPr>
          <p:nvPr>
            <p:ph type="title"/>
          </p:nvPr>
        </p:nvSpPr>
        <p:spPr/>
        <p:txBody>
          <a:bodyPr/>
          <a:lstStyle/>
          <a:p>
            <a:r>
              <a:rPr lang="en-US" dirty="0"/>
              <a:t>TECHNOLOGIES:</a:t>
            </a:r>
            <a:endParaRPr lang="en-IN" dirty="0"/>
          </a:p>
        </p:txBody>
      </p:sp>
      <p:sp>
        <p:nvSpPr>
          <p:cNvPr id="3" name="Content Placeholder 2">
            <a:extLst>
              <a:ext uri="{FF2B5EF4-FFF2-40B4-BE49-F238E27FC236}">
                <a16:creationId xmlns:a16="http://schemas.microsoft.com/office/drawing/2014/main" id="{D41717F7-FFFE-4E53-9829-48ACC5CE7364}"/>
              </a:ext>
            </a:extLst>
          </p:cNvPr>
          <p:cNvSpPr>
            <a:spLocks noGrp="1"/>
          </p:cNvSpPr>
          <p:nvPr>
            <p:ph idx="1"/>
          </p:nvPr>
        </p:nvSpPr>
        <p:spPr>
          <a:xfrm>
            <a:off x="677334" y="1716259"/>
            <a:ext cx="8596668" cy="5141742"/>
          </a:xfrm>
        </p:spPr>
        <p:txBody>
          <a:bodyPr>
            <a:normAutofit/>
          </a:bodyPr>
          <a:lstStyle/>
          <a:p>
            <a:r>
              <a:rPr lang="en-US" sz="2000" b="1" dirty="0"/>
              <a:t>SOFTWARE :</a:t>
            </a:r>
          </a:p>
          <a:p>
            <a:pPr algn="l"/>
            <a:r>
              <a:rPr lang="en-IN" sz="2000" b="1" dirty="0"/>
              <a:t>Google </a:t>
            </a:r>
            <a:r>
              <a:rPr lang="en-IN" sz="2000" b="1" dirty="0" err="1"/>
              <a:t>Colab</a:t>
            </a:r>
            <a:r>
              <a:rPr lang="en-IN" sz="2000" dirty="0"/>
              <a:t> </a:t>
            </a:r>
          </a:p>
        </p:txBody>
      </p:sp>
      <p:pic>
        <p:nvPicPr>
          <p:cNvPr id="6" name="Picture 5">
            <a:extLst>
              <a:ext uri="{FF2B5EF4-FFF2-40B4-BE49-F238E27FC236}">
                <a16:creationId xmlns:a16="http://schemas.microsoft.com/office/drawing/2014/main" id="{8A15F7CE-BC71-4272-A1EA-B579A4C05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505" y="3037059"/>
            <a:ext cx="6667500" cy="2524125"/>
          </a:xfrm>
          <a:prstGeom prst="rect">
            <a:avLst/>
          </a:prstGeom>
        </p:spPr>
      </p:pic>
    </p:spTree>
    <p:extLst>
      <p:ext uri="{BB962C8B-B14F-4D97-AF65-F5344CB8AC3E}">
        <p14:creationId xmlns:p14="http://schemas.microsoft.com/office/powerpoint/2010/main" val="753488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B8732-D1EB-45E4-B5ED-85366AF9681B}"/>
              </a:ext>
            </a:extLst>
          </p:cNvPr>
          <p:cNvSpPr>
            <a:spLocks noGrp="1"/>
          </p:cNvSpPr>
          <p:nvPr>
            <p:ph idx="1"/>
          </p:nvPr>
        </p:nvSpPr>
        <p:spPr>
          <a:xfrm>
            <a:off x="705469" y="984738"/>
            <a:ext cx="8596668" cy="4332850"/>
          </a:xfrm>
        </p:spPr>
        <p:txBody>
          <a:bodyPr/>
          <a:lstStyle/>
          <a:p>
            <a:r>
              <a:rPr lang="en-US" sz="2000" b="1" dirty="0">
                <a:latin typeface="Times New Roman" panose="02020603050405020304" pitchFamily="18" charset="0"/>
                <a:cs typeface="Times New Roman" panose="02020603050405020304" pitchFamily="18" charset="0"/>
              </a:rPr>
              <a:t>HARDWARE:</a:t>
            </a:r>
          </a:p>
          <a:p>
            <a:r>
              <a:rPr lang="en-US" sz="2000" b="1" dirty="0">
                <a:latin typeface="Times New Roman" panose="02020603050405020304" pitchFamily="18" charset="0"/>
                <a:cs typeface="Times New Roman" panose="02020603050405020304" pitchFamily="18" charset="0"/>
              </a:rPr>
              <a:t> LAPTOP :</a:t>
            </a:r>
          </a:p>
          <a:p>
            <a:r>
              <a:rPr lang="en-IN" sz="2000" b="0" dirty="0">
                <a:solidFill>
                  <a:srgbClr val="1A1A1A"/>
                </a:solidFill>
                <a:effectLst/>
                <a:latin typeface="Times New Roman" panose="02020603050405020304" pitchFamily="18" charset="0"/>
                <a:cs typeface="Times New Roman" panose="02020603050405020304" pitchFamily="18" charset="0"/>
              </a:rPr>
              <a:t>Operating Systems : </a:t>
            </a:r>
            <a:r>
              <a:rPr lang="en-IN" sz="2000" b="0" i="0" dirty="0">
                <a:solidFill>
                  <a:srgbClr val="1A1A1A"/>
                </a:solidFill>
                <a:effectLst/>
                <a:latin typeface="Times New Roman" panose="02020603050405020304" pitchFamily="18" charset="0"/>
                <a:cs typeface="Times New Roman" panose="02020603050405020304" pitchFamily="18" charset="0"/>
              </a:rPr>
              <a:t>Windows 10 </a:t>
            </a:r>
          </a:p>
          <a:p>
            <a:r>
              <a:rPr lang="en-IN" sz="2000" b="0" dirty="0">
                <a:solidFill>
                  <a:srgbClr val="1A1A1A"/>
                </a:solidFill>
                <a:effectLst/>
                <a:latin typeface="Times New Roman" panose="02020603050405020304" pitchFamily="18" charset="0"/>
                <a:cs typeface="Times New Roman" panose="02020603050405020304" pitchFamily="18" charset="0"/>
              </a:rPr>
              <a:t>Processor : </a:t>
            </a:r>
            <a:r>
              <a:rPr lang="en-US" sz="2000" b="0" i="0" dirty="0">
                <a:solidFill>
                  <a:srgbClr val="1A1A1A"/>
                </a:solidFill>
                <a:effectLst/>
                <a:latin typeface="Times New Roman" panose="02020603050405020304" pitchFamily="18" charset="0"/>
                <a:cs typeface="Times New Roman" panose="02020603050405020304" pitchFamily="18" charset="0"/>
              </a:rPr>
              <a:t>Any Intel or AMD x86-64 processor with four logical cores and AVX2 instruction set support</a:t>
            </a:r>
          </a:p>
          <a:p>
            <a:r>
              <a:rPr lang="en-IN" sz="2000" b="0" dirty="0">
                <a:solidFill>
                  <a:srgbClr val="1A1A1A"/>
                </a:solidFill>
                <a:effectLst/>
                <a:latin typeface="Times New Roman" panose="02020603050405020304" pitchFamily="18" charset="0"/>
                <a:cs typeface="Times New Roman" panose="02020603050405020304" pitchFamily="18" charset="0"/>
              </a:rPr>
              <a:t>Disk :  500 GB and above </a:t>
            </a:r>
          </a:p>
          <a:p>
            <a:r>
              <a:rPr lang="en-IN" sz="2000" b="0" dirty="0">
                <a:solidFill>
                  <a:srgbClr val="1A1A1A"/>
                </a:solidFill>
                <a:effectLst/>
                <a:latin typeface="Times New Roman" panose="02020603050405020304" pitchFamily="18" charset="0"/>
                <a:cs typeface="Times New Roman" panose="02020603050405020304" pitchFamily="18" charset="0"/>
              </a:rPr>
              <a:t>RAM : </a:t>
            </a:r>
            <a:r>
              <a:rPr lang="en-IN" sz="2000" b="0" i="0" dirty="0">
                <a:solidFill>
                  <a:srgbClr val="1A1A1A"/>
                </a:solidFill>
                <a:effectLst/>
                <a:latin typeface="Times New Roman" panose="02020603050405020304" pitchFamily="18" charset="0"/>
                <a:cs typeface="Times New Roman" panose="02020603050405020304" pitchFamily="18" charset="0"/>
              </a:rPr>
              <a:t> 8 GB and above </a:t>
            </a:r>
          </a:p>
          <a:p>
            <a:endParaRPr lang="en-IN" b="0" i="0" dirty="0">
              <a:solidFill>
                <a:srgbClr val="1A1A1A"/>
              </a:solidFill>
              <a:effectLst/>
              <a:latin typeface="Roboto" panose="02000000000000000000" pitchFamily="2" charset="0"/>
            </a:endParaRPr>
          </a:p>
          <a:p>
            <a:endParaRPr lang="en-IN" b="0" dirty="0">
              <a:solidFill>
                <a:srgbClr val="1A1A1A"/>
              </a:solidFill>
              <a:effectLst/>
              <a:latin typeface="Roboto" panose="02000000000000000000" pitchFamily="2" charset="0"/>
            </a:endParaRPr>
          </a:p>
          <a:p>
            <a:endParaRPr lang="en-IN" b="0" dirty="0">
              <a:solidFill>
                <a:srgbClr val="1A1A1A"/>
              </a:solidFill>
              <a:effectLst/>
              <a:latin typeface="Roboto" panose="02000000000000000000" pitchFamily="2" charset="0"/>
            </a:endParaRPr>
          </a:p>
          <a:p>
            <a:endParaRPr lang="en-IN" b="0" dirty="0">
              <a:solidFill>
                <a:srgbClr val="1A1A1A"/>
              </a:solidFill>
              <a:effectLst/>
              <a:latin typeface="Roboto" panose="02000000000000000000" pitchFamily="2" charset="0"/>
            </a:endParaRPr>
          </a:p>
          <a:p>
            <a:endParaRPr lang="en-IN" b="0" dirty="0">
              <a:solidFill>
                <a:srgbClr val="1A1A1A"/>
              </a:solidFill>
              <a:effectLst/>
              <a:latin typeface="Roboto" panose="02000000000000000000" pitchFamily="2" charset="0"/>
            </a:endParaRPr>
          </a:p>
          <a:p>
            <a:endParaRPr lang="en-US" b="1" dirty="0"/>
          </a:p>
        </p:txBody>
      </p:sp>
      <p:pic>
        <p:nvPicPr>
          <p:cNvPr id="8" name="Picture 7">
            <a:extLst>
              <a:ext uri="{FF2B5EF4-FFF2-40B4-BE49-F238E27FC236}">
                <a16:creationId xmlns:a16="http://schemas.microsoft.com/office/drawing/2014/main" id="{F8F8630B-5DAE-4E78-AECC-C34153583B18}"/>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61801" y="3200399"/>
            <a:ext cx="4530508" cy="2672863"/>
          </a:xfrm>
          <a:prstGeom prst="rect">
            <a:avLst/>
          </a:prstGeom>
        </p:spPr>
      </p:pic>
    </p:spTree>
    <p:extLst>
      <p:ext uri="{BB962C8B-B14F-4D97-AF65-F5344CB8AC3E}">
        <p14:creationId xmlns:p14="http://schemas.microsoft.com/office/powerpoint/2010/main" val="462560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4300"/>
            <a:ext cx="7476066" cy="1371600"/>
          </a:xfrm>
        </p:spPr>
        <p:txBody>
          <a:bodyPr>
            <a:normAutofit/>
          </a:bodyPr>
          <a:lstStyle/>
          <a:p>
            <a:r>
              <a:rPr lang="en-US" sz="2800" dirty="0"/>
              <a:t>DESIGN PHASE :</a:t>
            </a:r>
            <a:br>
              <a:rPr lang="en-US" dirty="0"/>
            </a:br>
            <a:r>
              <a:rPr lang="en-US" sz="2000" dirty="0"/>
              <a:t>Sequence Diagram:</a:t>
            </a:r>
          </a:p>
        </p:txBody>
      </p:sp>
      <p:sp>
        <p:nvSpPr>
          <p:cNvPr id="3" name="Content Placeholder 2"/>
          <p:cNvSpPr>
            <a:spLocks noGrp="1"/>
          </p:cNvSpPr>
          <p:nvPr>
            <p:ph idx="1"/>
          </p:nvPr>
        </p:nvSpPr>
        <p:spPr>
          <a:xfrm>
            <a:off x="677334" y="914400"/>
            <a:ext cx="8596668" cy="1736035"/>
          </a:xfrm>
        </p:spPr>
        <p:txBody>
          <a:bodyPr/>
          <a:lstStyle/>
          <a:p>
            <a:r>
              <a:rPr lang="en-US" dirty="0"/>
              <a:t>Sequence diagrams: They are sometimes called event diagrams or event scenarios.</a:t>
            </a:r>
          </a:p>
          <a:p>
            <a:r>
              <a:rPr lang="en-US" dirty="0"/>
              <a:t> A sequence diagram shows as parallel vertical lines (lifelines), different processes or objects that live simultaneously and as horizontal arrows, the messages exchanged between them in the order in which they occur.</a:t>
            </a:r>
          </a:p>
        </p:txBody>
      </p:sp>
      <p:sp>
        <p:nvSpPr>
          <p:cNvPr id="6" name="TextBox 5"/>
          <p:cNvSpPr txBox="1"/>
          <p:nvPr/>
        </p:nvSpPr>
        <p:spPr>
          <a:xfrm>
            <a:off x="3722760" y="6313491"/>
            <a:ext cx="2505814"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Fig. Sequence Diagram </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33DB78B-C5EB-4D26-AA6E-074E42A62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886" y="2516046"/>
            <a:ext cx="6755563" cy="3797445"/>
          </a:xfrm>
          <a:prstGeom prst="rect">
            <a:avLst/>
          </a:prstGeom>
        </p:spPr>
      </p:pic>
    </p:spTree>
    <p:extLst>
      <p:ext uri="{BB962C8B-B14F-4D97-AF65-F5344CB8AC3E}">
        <p14:creationId xmlns:p14="http://schemas.microsoft.com/office/powerpoint/2010/main" val="218825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C1CE-74E4-4151-A3E2-61943CA7A43F}"/>
              </a:ext>
            </a:extLst>
          </p:cNvPr>
          <p:cNvSpPr>
            <a:spLocks noGrp="1"/>
          </p:cNvSpPr>
          <p:nvPr>
            <p:ph type="title"/>
          </p:nvPr>
        </p:nvSpPr>
        <p:spPr>
          <a:xfrm>
            <a:off x="677334" y="447903"/>
            <a:ext cx="8596668" cy="1320800"/>
          </a:xfrm>
        </p:spPr>
        <p:txBody>
          <a:bodyPr>
            <a:noAutofit/>
          </a:bodyPr>
          <a:lstStyle/>
          <a:p>
            <a:r>
              <a:rPr lang="en-US" sz="2000" b="1" dirty="0">
                <a:latin typeface="Times New Roman" panose="02020603050405020304" pitchFamily="18" charset="0"/>
                <a:cs typeface="Times New Roman" panose="02020603050405020304" pitchFamily="18" charset="0"/>
              </a:rPr>
              <a:t>Activity Diagram:</a:t>
            </a:r>
            <a:br>
              <a:rPr lang="en-US" sz="1200" b="1"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39A599-2228-4A8A-A441-6DE7F54FECA5}"/>
              </a:ext>
            </a:extLst>
          </p:cNvPr>
          <p:cNvSpPr>
            <a:spLocks noGrp="1"/>
          </p:cNvSpPr>
          <p:nvPr>
            <p:ph idx="1"/>
          </p:nvPr>
        </p:nvSpPr>
        <p:spPr>
          <a:xfrm>
            <a:off x="677334" y="912360"/>
            <a:ext cx="8596668" cy="3880773"/>
          </a:xfrm>
        </p:spPr>
        <p:txBody>
          <a:bodyPr/>
          <a:lstStyle/>
          <a:p>
            <a:r>
              <a:rPr lang="en-US" dirty="0">
                <a:latin typeface="Times New Roman" panose="02020603050405020304" pitchFamily="18" charset="0"/>
                <a:cs typeface="Times New Roman" panose="02020603050405020304" pitchFamily="18" charset="0"/>
              </a:rPr>
              <a:t>Activity diagram is another important diagram in UML to describe dynamic aspects of the system. Activity diagram is basically a flowchart to represent the flow from one activity to another activity. The activity can be described as in operation of the system. The control flow is drawn from one operation to another.</a:t>
            </a:r>
            <a:br>
              <a:rPr lang="en-IN" dirty="0">
                <a:latin typeface="Times New Roman" panose="02020603050405020304" pitchFamily="18" charset="0"/>
                <a:cs typeface="Times New Roman" panose="02020603050405020304" pitchFamily="18" charset="0"/>
              </a:rPr>
            </a:br>
            <a:endParaRPr lang="en-IN" dirty="0"/>
          </a:p>
        </p:txBody>
      </p:sp>
      <p:pic>
        <p:nvPicPr>
          <p:cNvPr id="3077" name="Picture 1">
            <a:extLst>
              <a:ext uri="{FF2B5EF4-FFF2-40B4-BE49-F238E27FC236}">
                <a16:creationId xmlns:a16="http://schemas.microsoft.com/office/drawing/2014/main" id="{55BEBC96-71C2-473E-9A99-957D41C4C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192" y="2233160"/>
            <a:ext cx="26384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0324D0D-DA28-47E7-BC2B-3D0CE03A645C}"/>
              </a:ext>
            </a:extLst>
          </p:cNvPr>
          <p:cNvSpPr/>
          <p:nvPr/>
        </p:nvSpPr>
        <p:spPr>
          <a:xfrm>
            <a:off x="3806117" y="6460897"/>
            <a:ext cx="2339102" cy="369332"/>
          </a:xfrm>
          <a:prstGeom prst="rect">
            <a:avLst/>
          </a:prstGeom>
        </p:spPr>
        <p:txBody>
          <a:bodyPr wrap="none">
            <a:spAutoFit/>
          </a:bodyPr>
          <a:lstStyle/>
          <a:p>
            <a:r>
              <a:rPr lang="en-IN" b="1" i="1" dirty="0">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Fig.- </a:t>
            </a:r>
            <a:r>
              <a:rPr lang="en-US" i="1" dirty="0">
                <a:latin typeface="Times New Roman" panose="02020603050405020304" pitchFamily="18" charset="0"/>
                <a:ea typeface="Calibri" panose="020F0502020204030204" pitchFamily="34" charset="0"/>
              </a:rPr>
              <a:t>Activity Diagram</a:t>
            </a:r>
            <a:endParaRPr lang="en-IN" dirty="0"/>
          </a:p>
        </p:txBody>
      </p:sp>
    </p:spTree>
    <p:extLst>
      <p:ext uri="{BB962C8B-B14F-4D97-AF65-F5344CB8AC3E}">
        <p14:creationId xmlns:p14="http://schemas.microsoft.com/office/powerpoint/2010/main" val="124204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602A-E785-4B2F-B8C2-BD62516C6AB8}"/>
              </a:ext>
            </a:extLst>
          </p:cNvPr>
          <p:cNvSpPr>
            <a:spLocks noGrp="1"/>
          </p:cNvSpPr>
          <p:nvPr>
            <p:ph type="title"/>
          </p:nvPr>
        </p:nvSpPr>
        <p:spPr>
          <a:xfrm>
            <a:off x="677334" y="165653"/>
            <a:ext cx="3271814" cy="768626"/>
          </a:xfrm>
        </p:spPr>
        <p:txBody>
          <a:bodyPr/>
          <a:lstStyle/>
          <a:p>
            <a:r>
              <a:rPr lang="en-US" dirty="0"/>
              <a:t>ALGORITHMS:</a:t>
            </a:r>
            <a:endParaRPr lang="en-IN" dirty="0"/>
          </a:p>
        </p:txBody>
      </p:sp>
      <p:sp>
        <p:nvSpPr>
          <p:cNvPr id="3" name="Content Placeholder 2">
            <a:extLst>
              <a:ext uri="{FF2B5EF4-FFF2-40B4-BE49-F238E27FC236}">
                <a16:creationId xmlns:a16="http://schemas.microsoft.com/office/drawing/2014/main" id="{8271DBAF-219D-4F14-A59E-821F56954971}"/>
              </a:ext>
            </a:extLst>
          </p:cNvPr>
          <p:cNvSpPr>
            <a:spLocks noGrp="1"/>
          </p:cNvSpPr>
          <p:nvPr>
            <p:ph idx="1"/>
          </p:nvPr>
        </p:nvSpPr>
        <p:spPr>
          <a:xfrm>
            <a:off x="677334" y="1378226"/>
            <a:ext cx="8596668" cy="5314121"/>
          </a:xfrm>
        </p:spPr>
        <p:txBody>
          <a:bodyPr>
            <a:normAutofit/>
          </a:bodyPr>
          <a:lstStyle/>
          <a:p>
            <a:pPr algn="just"/>
            <a:r>
              <a:rPr lang="en-IN" sz="1800" b="1" i="0" u="none" strike="noStrike" baseline="0" dirty="0">
                <a:latin typeface="Times New Roman" panose="02020603050405020304" pitchFamily="18" charset="0"/>
              </a:rPr>
              <a:t>IMAGE ACQUISITION</a:t>
            </a:r>
          </a:p>
          <a:p>
            <a:pPr algn="just">
              <a:buFont typeface="Courier New" panose="02070309020205020404" pitchFamily="49" charset="0"/>
              <a:buChar char="o"/>
            </a:pPr>
            <a:r>
              <a:rPr lang="en-US" sz="1800" b="0" i="0" u="none" strike="noStrike" baseline="0" dirty="0">
                <a:latin typeface="Times New Roman" panose="02020603050405020304" pitchFamily="18" charset="0"/>
              </a:rPr>
              <a:t>Image acquisition means to collect different type of samples for the formation of the input dataset.</a:t>
            </a:r>
          </a:p>
          <a:p>
            <a:pPr algn="just">
              <a:buFont typeface="Courier New" panose="02070309020205020404" pitchFamily="49" charset="0"/>
              <a:buChar char="o"/>
            </a:pPr>
            <a:r>
              <a:rPr lang="en-US" sz="1800" b="0" i="0" u="none" strike="noStrike" baseline="0" dirty="0">
                <a:latin typeface="Times New Roman" panose="02020603050405020304" pitchFamily="18" charset="0"/>
              </a:rPr>
              <a:t>In order to provide best solution to any problem it is necessary that dataset cover majority of the different type of inputs. </a:t>
            </a:r>
            <a:endParaRPr lang="en-US" dirty="0">
              <a:latin typeface="Times New Roman" panose="02020603050405020304" pitchFamily="18" charset="0"/>
            </a:endParaRPr>
          </a:p>
          <a:p>
            <a:pPr algn="just">
              <a:buFont typeface="Courier New" panose="02070309020205020404" pitchFamily="49" charset="0"/>
              <a:buChar char="o"/>
            </a:pPr>
            <a:r>
              <a:rPr lang="en-US" sz="1800" b="0" i="0" u="none" strike="noStrike" baseline="0" dirty="0">
                <a:latin typeface="Times New Roman" panose="02020603050405020304" pitchFamily="18" charset="0"/>
              </a:rPr>
              <a:t>Different image formats are taken in our dataset.</a:t>
            </a:r>
          </a:p>
          <a:p>
            <a:pPr algn="just">
              <a:buFont typeface="Courier New" panose="02070309020205020404" pitchFamily="49" charset="0"/>
              <a:buChar char="o"/>
            </a:pPr>
            <a:r>
              <a:rPr lang="en-US" sz="1800" b="0" i="0" u="none" strike="noStrike" baseline="0" dirty="0">
                <a:latin typeface="Times New Roman" panose="02020603050405020304" pitchFamily="18" charset="0"/>
              </a:rPr>
              <a:t>Any other image excluding dataset can be used in our algorithm provided its size is matching and format is known, our algorithm and its classifier gives the prediction of the disease for that </a:t>
            </a:r>
            <a:r>
              <a:rPr lang="en-IN" sz="1800" b="0" i="0" u="none" strike="noStrike" baseline="0" dirty="0">
                <a:latin typeface="Times New Roman" panose="02020603050405020304" pitchFamily="18" charset="0"/>
              </a:rPr>
              <a:t>random image.</a:t>
            </a:r>
          </a:p>
          <a:p>
            <a:pPr algn="just">
              <a:buFont typeface="Courier New" panose="02070309020205020404" pitchFamily="49" charset="0"/>
              <a:buChar char="o"/>
            </a:pPr>
            <a:endParaRPr lang="en-IN" sz="1800" b="0" i="0" u="none" strike="noStrike" baseline="0" dirty="0">
              <a:latin typeface="Times New Roman" panose="02020603050405020304" pitchFamily="18" charset="0"/>
            </a:endParaRPr>
          </a:p>
        </p:txBody>
      </p:sp>
    </p:spTree>
    <p:extLst>
      <p:ext uri="{BB962C8B-B14F-4D97-AF65-F5344CB8AC3E}">
        <p14:creationId xmlns:p14="http://schemas.microsoft.com/office/powerpoint/2010/main" val="4238654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1F1A-AC39-413F-A863-5525E650D1A8}"/>
              </a:ext>
            </a:extLst>
          </p:cNvPr>
          <p:cNvSpPr>
            <a:spLocks noGrp="1"/>
          </p:cNvSpPr>
          <p:nvPr>
            <p:ph type="title"/>
          </p:nvPr>
        </p:nvSpPr>
        <p:spPr>
          <a:xfrm>
            <a:off x="677334" y="609600"/>
            <a:ext cx="8596668" cy="5242560"/>
          </a:xfrm>
        </p:spPr>
        <p:txBody>
          <a:bodyPr/>
          <a:lstStyle/>
          <a:p>
            <a:r>
              <a:rPr lang="en-US" u="sng" dirty="0">
                <a:latin typeface="Times New Roman" panose="02020603050405020304" pitchFamily="18" charset="0"/>
                <a:cs typeface="Times New Roman" panose="02020603050405020304" pitchFamily="18" charset="0"/>
              </a:rPr>
              <a:t>GROUP GUIDE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MANJUSHA SANKE </a:t>
            </a:r>
            <a:br>
              <a:rPr lang="en-US" b="1" dirty="0">
                <a:latin typeface="Times New Roman" panose="02020603050405020304" pitchFamily="18" charset="0"/>
                <a:cs typeface="Times New Roman" panose="02020603050405020304" pitchFamily="18" charset="0"/>
              </a:rPr>
            </a:br>
            <a:br>
              <a:rPr lang="en-US" b="1" u="sng" dirty="0">
                <a:latin typeface="Times New Roman" panose="02020603050405020304" pitchFamily="18" charset="0"/>
                <a:cs typeface="Times New Roman" panose="02020603050405020304" pitchFamily="18" charset="0"/>
              </a:rPr>
            </a:br>
            <a:r>
              <a:rPr lang="en-US" u="sng" dirty="0">
                <a:latin typeface="Times New Roman" panose="02020603050405020304" pitchFamily="18" charset="0"/>
                <a:cs typeface="Times New Roman" panose="02020603050405020304" pitchFamily="18" charset="0"/>
              </a:rPr>
              <a:t>GROUP MEMBERS</a:t>
            </a:r>
            <a:r>
              <a:rPr lang="en-US" dirty="0">
                <a:latin typeface="Times New Roman" panose="02020603050405020304" pitchFamily="18" charset="0"/>
                <a:cs typeface="Times New Roman" panose="02020603050405020304" pitchFamily="18" charset="0"/>
              </a:rPr>
              <a:t> : </a:t>
            </a:r>
            <a:br>
              <a:rPr lang="en-US" u="sng"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1. ABHIJEET SINGH(I17-01)</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2. KARAN PANCHAL(I18-09)</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3. OMKAR PRABHUDESAI(I16-47)</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4. ADITI SAWANT(I18-13)</a:t>
            </a: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4F88FBA-C9C5-43F5-8F85-D2B592A6C51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69945" y="1090026"/>
            <a:ext cx="3812345" cy="2338974"/>
          </a:xfrm>
          <a:prstGeom prst="rect">
            <a:avLst/>
          </a:prstGeom>
        </p:spPr>
      </p:pic>
    </p:spTree>
    <p:extLst>
      <p:ext uri="{BB962C8B-B14F-4D97-AF65-F5344CB8AC3E}">
        <p14:creationId xmlns:p14="http://schemas.microsoft.com/office/powerpoint/2010/main" val="3696463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A0D76-F125-4010-9260-0F84002F25FA}"/>
              </a:ext>
            </a:extLst>
          </p:cNvPr>
          <p:cNvSpPr>
            <a:spLocks noGrp="1"/>
          </p:cNvSpPr>
          <p:nvPr>
            <p:ph idx="1"/>
          </p:nvPr>
        </p:nvSpPr>
        <p:spPr>
          <a:xfrm>
            <a:off x="1156305" y="2203659"/>
            <a:ext cx="8596668" cy="3880773"/>
          </a:xfrm>
        </p:spPr>
        <p:txBody>
          <a:bodyPr/>
          <a:lstStyle/>
          <a:p>
            <a:pPr marL="0" indent="0">
              <a:buNone/>
            </a:pPr>
            <a:r>
              <a:rPr lang="en-IN" dirty="0"/>
              <a:t> </a:t>
            </a:r>
          </a:p>
        </p:txBody>
      </p:sp>
      <p:pic>
        <p:nvPicPr>
          <p:cNvPr id="1029" name="Picture 1">
            <a:extLst>
              <a:ext uri="{FF2B5EF4-FFF2-40B4-BE49-F238E27FC236}">
                <a16:creationId xmlns:a16="http://schemas.microsoft.com/office/drawing/2014/main" id="{EEF75F8E-C954-441F-BEEE-483FE4098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658" y="453749"/>
            <a:ext cx="548640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212E59B-CE39-4FA7-BAF4-1878931A3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658" y="3748122"/>
            <a:ext cx="5379449" cy="2724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543BE66B-AA1E-420A-A09A-A2BC207CF73A}"/>
              </a:ext>
            </a:extLst>
          </p:cNvPr>
          <p:cNvSpPr>
            <a:spLocks noChangeArrowheads="1"/>
          </p:cNvSpPr>
          <p:nvPr/>
        </p:nvSpPr>
        <p:spPr bwMode="auto">
          <a:xfrm>
            <a:off x="2135492"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7">
            <a:extLst>
              <a:ext uri="{FF2B5EF4-FFF2-40B4-BE49-F238E27FC236}">
                <a16:creationId xmlns:a16="http://schemas.microsoft.com/office/drawing/2014/main" id="{8DBA9FEF-4E07-4731-A6A1-F648B3AD84F8}"/>
              </a:ext>
            </a:extLst>
          </p:cNvPr>
          <p:cNvSpPr>
            <a:spLocks noChangeArrowheads="1"/>
          </p:cNvSpPr>
          <p:nvPr/>
        </p:nvSpPr>
        <p:spPr bwMode="auto">
          <a:xfrm>
            <a:off x="4313069" y="3220635"/>
            <a:ext cx="1239078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 . Training Dataset (Disease Leaf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8">
            <a:extLst>
              <a:ext uri="{FF2B5EF4-FFF2-40B4-BE49-F238E27FC236}">
                <a16:creationId xmlns:a16="http://schemas.microsoft.com/office/drawing/2014/main" id="{876EB0CE-9C74-4AA6-A3D5-DA67E053A979}"/>
              </a:ext>
            </a:extLst>
          </p:cNvPr>
          <p:cNvSpPr>
            <a:spLocks noChangeArrowheads="1"/>
          </p:cNvSpPr>
          <p:nvPr/>
        </p:nvSpPr>
        <p:spPr bwMode="auto">
          <a:xfrm>
            <a:off x="4372940" y="6542667"/>
            <a:ext cx="24957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  </a:t>
            </a:r>
            <a:r>
              <a:rPr kumimoji="0" lang="en-US" altLang="en-US" sz="1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Training Dataset (Healthy Leaf)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627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8691-A020-4582-8935-3973556F7AF6}"/>
              </a:ext>
            </a:extLst>
          </p:cNvPr>
          <p:cNvSpPr>
            <a:spLocks noGrp="1"/>
          </p:cNvSpPr>
          <p:nvPr>
            <p:ph type="title"/>
          </p:nvPr>
        </p:nvSpPr>
        <p:spPr>
          <a:xfrm>
            <a:off x="1649791" y="769427"/>
            <a:ext cx="8596668" cy="1320800"/>
          </a:xfrm>
        </p:spPr>
        <p:txBody>
          <a:bodyPr/>
          <a:lstStyle/>
          <a:p>
            <a:r>
              <a:rPr lang="en-IN" dirty="0"/>
              <a:t> </a:t>
            </a:r>
          </a:p>
        </p:txBody>
      </p:sp>
      <p:sp>
        <p:nvSpPr>
          <p:cNvPr id="3" name="Content Placeholder 2">
            <a:extLst>
              <a:ext uri="{FF2B5EF4-FFF2-40B4-BE49-F238E27FC236}">
                <a16:creationId xmlns:a16="http://schemas.microsoft.com/office/drawing/2014/main" id="{E2C610C7-7BA3-4702-879F-FD4339408D12}"/>
              </a:ext>
            </a:extLst>
          </p:cNvPr>
          <p:cNvSpPr>
            <a:spLocks noGrp="1"/>
          </p:cNvSpPr>
          <p:nvPr>
            <p:ph idx="1"/>
          </p:nvPr>
        </p:nvSpPr>
        <p:spPr>
          <a:xfrm>
            <a:off x="1649791" y="2320416"/>
            <a:ext cx="8596668" cy="3880773"/>
          </a:xfrm>
        </p:spPr>
        <p:txBody>
          <a:bodyPr/>
          <a:lstStyle/>
          <a:p>
            <a:pPr marL="0" indent="0">
              <a:buNone/>
            </a:pPr>
            <a:r>
              <a:rPr lang="en-IN" dirty="0"/>
              <a:t>  </a:t>
            </a:r>
          </a:p>
        </p:txBody>
      </p:sp>
      <p:pic>
        <p:nvPicPr>
          <p:cNvPr id="2050" name="Picture 1">
            <a:extLst>
              <a:ext uri="{FF2B5EF4-FFF2-40B4-BE49-F238E27FC236}">
                <a16:creationId xmlns:a16="http://schemas.microsoft.com/office/drawing/2014/main" id="{DD2FE332-5657-4520-8E6E-72C0160C1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371" y="458153"/>
            <a:ext cx="5546855" cy="2737871"/>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508FD3C9-CED6-429D-82C2-B15374ABF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368" y="3703477"/>
            <a:ext cx="5591859" cy="27869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41AF87-C998-405C-A42D-19ED99B3CA0A}"/>
              </a:ext>
            </a:extLst>
          </p:cNvPr>
          <p:cNvSpPr>
            <a:spLocks noChangeArrowheads="1"/>
          </p:cNvSpPr>
          <p:nvPr/>
        </p:nvSpPr>
        <p:spPr bwMode="auto">
          <a:xfrm>
            <a:off x="3018972" y="-306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28113FA7-C967-4DA1-9B6E-F5637F221C84}"/>
              </a:ext>
            </a:extLst>
          </p:cNvPr>
          <p:cNvSpPr>
            <a:spLocks noChangeArrowheads="1"/>
          </p:cNvSpPr>
          <p:nvPr/>
        </p:nvSpPr>
        <p:spPr bwMode="auto">
          <a:xfrm>
            <a:off x="4647808" y="3160424"/>
            <a:ext cx="26859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 Validation  Dataset (Diseased Leaf)</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B3E8E35-A131-4748-9B56-89401BADFB4F}"/>
              </a:ext>
            </a:extLst>
          </p:cNvPr>
          <p:cNvSpPr>
            <a:spLocks noChangeArrowheads="1"/>
          </p:cNvSpPr>
          <p:nvPr/>
        </p:nvSpPr>
        <p:spPr bwMode="auto">
          <a:xfrm>
            <a:off x="4666243" y="6581001"/>
            <a:ext cx="264905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 </a:t>
            </a:r>
            <a:r>
              <a:rPr lang="en-US" altLang="en-US" sz="1200" i="1"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Validation Dataset (Healthy Leaf)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4447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6401B-42E8-C017-9172-2110007B0C8A}"/>
              </a:ext>
            </a:extLst>
          </p:cNvPr>
          <p:cNvSpPr>
            <a:spLocks noGrp="1"/>
          </p:cNvSpPr>
          <p:nvPr>
            <p:ph idx="1"/>
          </p:nvPr>
        </p:nvSpPr>
        <p:spPr>
          <a:xfrm>
            <a:off x="677334" y="397565"/>
            <a:ext cx="8596668" cy="5643797"/>
          </a:xfrm>
        </p:spPr>
        <p:txBody>
          <a:bodyPr/>
          <a:lstStyle/>
          <a:p>
            <a:pPr algn="l"/>
            <a:r>
              <a:rPr lang="en-IN" sz="1800" b="1" i="0" u="none" strike="noStrike" baseline="0" dirty="0">
                <a:latin typeface="Times New Roman" panose="02020603050405020304" pitchFamily="18" charset="0"/>
              </a:rPr>
              <a:t>IMAGE PREPROCESSING </a:t>
            </a:r>
          </a:p>
          <a:p>
            <a:pPr algn="l"/>
            <a:r>
              <a:rPr lang="en-US" sz="1800" b="0" i="0" u="none" strike="noStrike" baseline="0" dirty="0">
                <a:latin typeface="Times New Roman" panose="02020603050405020304" pitchFamily="18" charset="0"/>
              </a:rPr>
              <a:t>The purpose of the image preprocessing and enhancement step is that after preprocessing the </a:t>
            </a:r>
            <a:r>
              <a:rPr lang="en-US" sz="1800" b="0" i="0" u="none" strike="noStrike" dirty="0">
                <a:latin typeface="Times New Roman" panose="02020603050405020304" pitchFamily="18" charset="0"/>
              </a:rPr>
              <a:t>image</a:t>
            </a:r>
            <a:r>
              <a:rPr lang="en-US" sz="1800" b="0" i="0" u="none" strike="noStrike" baseline="0" dirty="0">
                <a:latin typeface="Times New Roman" panose="02020603050405020304" pitchFamily="18" charset="0"/>
              </a:rPr>
              <a:t> its get easy to separate the infected area. </a:t>
            </a:r>
          </a:p>
          <a:p>
            <a:pPr algn="l"/>
            <a:r>
              <a:rPr lang="en-US" sz="1800" b="0" i="0" u="none" strike="noStrike" baseline="0" dirty="0">
                <a:latin typeface="Times New Roman" panose="02020603050405020304" pitchFamily="18" charset="0"/>
              </a:rPr>
              <a:t>Indirectly the classifier we use works better with preprocessed image and without impurities. Values of the pixels also get adjusted in the preprocessed image. </a:t>
            </a:r>
          </a:p>
          <a:p>
            <a:r>
              <a:rPr lang="en-US" dirty="0">
                <a:latin typeface="Times New Roman" panose="02020603050405020304" pitchFamily="18" charset="0"/>
              </a:rPr>
              <a:t>The database is preprocessed such as Image reshaping, resizing and conversion to an array form. Similar processing is also done on the test image. </a:t>
            </a:r>
            <a:endParaRPr lang="en-IN" dirty="0">
              <a:latin typeface="Times New Roman" panose="02020603050405020304" pitchFamily="18" charset="0"/>
            </a:endParaRPr>
          </a:p>
          <a:p>
            <a:pPr algn="l"/>
            <a:endParaRPr lang="en-IN" dirty="0">
              <a:latin typeface="Times New Roman" panose="02020603050405020304" pitchFamily="18" charset="0"/>
            </a:endParaRPr>
          </a:p>
        </p:txBody>
      </p:sp>
    </p:spTree>
    <p:extLst>
      <p:ext uri="{BB962C8B-B14F-4D97-AF65-F5344CB8AC3E}">
        <p14:creationId xmlns:p14="http://schemas.microsoft.com/office/powerpoint/2010/main" val="3918988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68BF53-03CE-45C2-93FF-7C5FD7942EEB}"/>
              </a:ext>
            </a:extLst>
          </p:cNvPr>
          <p:cNvSpPr>
            <a:spLocks noGrp="1"/>
          </p:cNvSpPr>
          <p:nvPr>
            <p:ph idx="1"/>
          </p:nvPr>
        </p:nvSpPr>
        <p:spPr>
          <a:xfrm>
            <a:off x="619276" y="248479"/>
            <a:ext cx="8334144" cy="6361042"/>
          </a:xfrm>
        </p:spPr>
        <p:txBody>
          <a:bodyPr/>
          <a:lstStyle/>
          <a:p>
            <a:r>
              <a:rPr lang="en-US" sz="2000" b="1" dirty="0"/>
              <a:t>Model training and Testing</a:t>
            </a:r>
          </a:p>
          <a:p>
            <a:r>
              <a:rPr lang="en-US" b="1" dirty="0">
                <a:latin typeface="Times New Roman" panose="02020603050405020304" pitchFamily="18" charset="0"/>
                <a:cs typeface="Times New Roman" panose="02020603050405020304" pitchFamily="18" charset="0"/>
              </a:rPr>
              <a:t>Loading the Dataset</a:t>
            </a:r>
          </a:p>
          <a:p>
            <a:r>
              <a:rPr lang="en-US" dirty="0">
                <a:latin typeface="Times New Roman" panose="02020603050405020304" pitchFamily="18" charset="0"/>
                <a:cs typeface="Times New Roman" panose="02020603050405020304" pitchFamily="18" charset="0"/>
              </a:rPr>
              <a:t>The training dataset is used to train the model (CNN) so that it can identify the test image and the disease it has. CNN has different layers that are Dense, Dropout, Activation, Flatten, Convolution2D, and MaxPooling2D. After successful training and preprocessing, comparison of the test image and trained model takes place to predict the disease.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Create the Model</a:t>
            </a:r>
          </a:p>
          <a:p>
            <a:r>
              <a:rPr lang="en-US" b="1" dirty="0"/>
              <a:t>CNN model - Efficientnetb7 model</a:t>
            </a:r>
            <a:endParaRPr lang="en-IN" dirty="0"/>
          </a:p>
          <a:p>
            <a:pPr marL="400050" lvl="1" indent="0">
              <a:buNone/>
            </a:pPr>
            <a:r>
              <a:rPr lang="en-US" dirty="0">
                <a:latin typeface="Times New Roman" panose="02020603050405020304" pitchFamily="18" charset="0"/>
                <a:cs typeface="Times New Roman" panose="02020603050405020304" pitchFamily="18" charset="0"/>
              </a:rPr>
              <a:t>CNN is a type of artificial neural network used to interpret visual imagery in deep learning. Shift invariant or SIANN are built on the shared-weight architecture of convolution kernels or filters that slide along input features and produce translation equivariant outputs known as feature maps.  </a:t>
            </a:r>
            <a:endParaRPr lang="en-IN"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US" sz="1800" b="0" i="0" u="none" strike="noStrike" baseline="0" dirty="0">
              <a:latin typeface="Times New Roman" panose="02020603050405020304" pitchFamily="18" charset="0"/>
            </a:endParaRPr>
          </a:p>
        </p:txBody>
      </p:sp>
      <p:pic>
        <p:nvPicPr>
          <p:cNvPr id="6" name="Picture 15">
            <a:extLst>
              <a:ext uri="{FF2B5EF4-FFF2-40B4-BE49-F238E27FC236}">
                <a16:creationId xmlns:a16="http://schemas.microsoft.com/office/drawing/2014/main" id="{C0357E32-78F0-40BE-9A23-D9C259BCF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758" y="2523650"/>
            <a:ext cx="6541180" cy="125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538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2E48D-11E3-FCE1-8620-BC2AE27BABCA}"/>
              </a:ext>
            </a:extLst>
          </p:cNvPr>
          <p:cNvSpPr>
            <a:spLocks noGrp="1"/>
          </p:cNvSpPr>
          <p:nvPr>
            <p:ph idx="1"/>
          </p:nvPr>
        </p:nvSpPr>
        <p:spPr>
          <a:xfrm>
            <a:off x="437323" y="304801"/>
            <a:ext cx="9090990" cy="5736562"/>
          </a:xfrm>
        </p:spPr>
        <p:txBody>
          <a:bodyPr/>
          <a:lstStyle/>
          <a:p>
            <a:pPr marL="0" indent="0">
              <a:buNone/>
            </a:pPr>
            <a:r>
              <a:rPr lang="en-IN" b="1" dirty="0">
                <a:latin typeface="Times New Roman" panose="02020603050405020304" pitchFamily="18" charset="0"/>
              </a:rPr>
              <a:t>CLASSIFICATION</a:t>
            </a:r>
            <a:endParaRPr lang="en-IN" sz="1800" b="1" i="0" u="none" strike="noStrike" baseline="0" dirty="0">
              <a:latin typeface="Times New Roman,Bold"/>
            </a:endParaRPr>
          </a:p>
          <a:p>
            <a:pPr marL="0" indent="0">
              <a:buNone/>
            </a:pPr>
            <a:r>
              <a:rPr lang="en-US" b="1" dirty="0">
                <a:latin typeface="Times New Roman" panose="02020603050405020304" pitchFamily="18" charset="0"/>
                <a:cs typeface="Times New Roman" panose="02020603050405020304" pitchFamily="18" charset="0"/>
              </a:rPr>
              <a:t>SVM(SUPPORT VECTOR MACHINE)</a:t>
            </a:r>
          </a:p>
          <a:p>
            <a:pPr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Support vector machines (SVMs) are a new type of statistical learning algorithm that is based on new ideas about how to learn (SVM).This method works with both linear and non-linear data, so it can be used with both types of data. People use support vectors, important training pairs, to move data into a higher dimension so that they can find a hyperplane where the data can be separated. Support vector machines can be formalized by separating hyper planes from each other (SVMs).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BF127C7-3ADD-4CBF-B6D6-D5527A327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321" y="3173082"/>
            <a:ext cx="3476625" cy="3105150"/>
          </a:xfrm>
          <a:prstGeom prst="rect">
            <a:avLst/>
          </a:prstGeom>
        </p:spPr>
      </p:pic>
    </p:spTree>
    <p:extLst>
      <p:ext uri="{BB962C8B-B14F-4D97-AF65-F5344CB8AC3E}">
        <p14:creationId xmlns:p14="http://schemas.microsoft.com/office/powerpoint/2010/main" val="1736645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0DF99E-64A0-4DA5-A9C0-92BA96EB5D5F}"/>
              </a:ext>
            </a:extLst>
          </p:cNvPr>
          <p:cNvSpPr>
            <a:spLocks noGrp="1"/>
          </p:cNvSpPr>
          <p:nvPr>
            <p:ph idx="1"/>
          </p:nvPr>
        </p:nvSpPr>
        <p:spPr>
          <a:xfrm>
            <a:off x="677863" y="490538"/>
            <a:ext cx="8596312" cy="5551487"/>
          </a:xfrm>
        </p:spPr>
        <p:txBody>
          <a:bodyPr/>
          <a:lstStyle/>
          <a:p>
            <a:r>
              <a:rPr lang="en-IN" b="1" dirty="0">
                <a:latin typeface="Times New Roman" panose="02020603050405020304" pitchFamily="18" charset="0"/>
                <a:cs typeface="Times New Roman" panose="02020603050405020304" pitchFamily="18" charset="0"/>
              </a:rPr>
              <a:t>NAIVE BAYES CLASSIFIER (NBC) </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Naïve Bayes algorithm is a supervised learning algorithm, which is based on </a:t>
            </a:r>
            <a:r>
              <a:rPr lang="en-US" b="1" dirty="0">
                <a:latin typeface="Times New Roman" panose="02020603050405020304" pitchFamily="18" charset="0"/>
                <a:cs typeface="Times New Roman" panose="02020603050405020304" pitchFamily="18" charset="0"/>
              </a:rPr>
              <a:t>Bayes theorem</a:t>
            </a:r>
            <a:r>
              <a:rPr lang="en-US" dirty="0">
                <a:latin typeface="Times New Roman" panose="02020603050405020304" pitchFamily="18" charset="0"/>
                <a:cs typeface="Times New Roman" panose="02020603050405020304" pitchFamily="18" charset="0"/>
              </a:rPr>
              <a:t> and used for solving classification problems.</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It is mainly used in </a:t>
            </a:r>
            <a:r>
              <a:rPr lang="en-US" i="1" dirty="0">
                <a:latin typeface="Times New Roman" panose="02020603050405020304" pitchFamily="18" charset="0"/>
                <a:cs typeface="Times New Roman" panose="02020603050405020304" pitchFamily="18" charset="0"/>
              </a:rPr>
              <a:t>text classification</a:t>
            </a:r>
            <a:r>
              <a:rPr lang="en-US" dirty="0">
                <a:latin typeface="Times New Roman" panose="02020603050405020304" pitchFamily="18" charset="0"/>
                <a:cs typeface="Times New Roman" panose="02020603050405020304" pitchFamily="18" charset="0"/>
              </a:rPr>
              <a:t> that includes a high-dimensional training dataset.</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Naïve Bayes Classifier is one of the simple and most effective Classification algorithms which helps in building the fast machine learning models that can make quick predictions.</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It is a probabilistic classifier, which means it predicts on the basis of the probability of an object.</a:t>
            </a:r>
          </a:p>
          <a:p>
            <a:endParaRPr lang="en-IN" dirty="0"/>
          </a:p>
        </p:txBody>
      </p:sp>
      <p:pic>
        <p:nvPicPr>
          <p:cNvPr id="5" name="Picture 4">
            <a:extLst>
              <a:ext uri="{FF2B5EF4-FFF2-40B4-BE49-F238E27FC236}">
                <a16:creationId xmlns:a16="http://schemas.microsoft.com/office/drawing/2014/main" id="{12BBF94B-2297-4E17-8BCC-89D4CE348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497" y="3774582"/>
            <a:ext cx="4837044" cy="2806722"/>
          </a:xfrm>
          <a:prstGeom prst="rect">
            <a:avLst/>
          </a:prstGeom>
        </p:spPr>
      </p:pic>
    </p:spTree>
    <p:extLst>
      <p:ext uri="{BB962C8B-B14F-4D97-AF65-F5344CB8AC3E}">
        <p14:creationId xmlns:p14="http://schemas.microsoft.com/office/powerpoint/2010/main" val="782069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D37D-7763-48F9-B64E-81E386BE91EB}"/>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639EB6CB-7E56-4AEA-97E6-D531B4FA4DCB}"/>
              </a:ext>
            </a:extLst>
          </p:cNvPr>
          <p:cNvSpPr>
            <a:spLocks noGrp="1"/>
          </p:cNvSpPr>
          <p:nvPr>
            <p:ph idx="1"/>
          </p:nvPr>
        </p:nvSpPr>
        <p:spPr>
          <a:xfrm>
            <a:off x="677334" y="491446"/>
            <a:ext cx="8596668" cy="3880773"/>
          </a:xfrm>
        </p:spPr>
        <p:txBody>
          <a:bodyPr/>
          <a:lstStyle/>
          <a:p>
            <a:r>
              <a:rPr lang="en-US" b="1" dirty="0"/>
              <a:t>Confusion </a:t>
            </a:r>
            <a:r>
              <a:rPr lang="en-US" b="1" dirty="0">
                <a:latin typeface="Times New Roman" panose="02020603050405020304" pitchFamily="18" charset="0"/>
                <a:cs typeface="Times New Roman" panose="02020603050405020304" pitchFamily="18" charset="0"/>
              </a:rPr>
              <a:t>Matrix</a:t>
            </a:r>
            <a:r>
              <a:rPr lang="en-IN" b="1"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 confusion matrix, also known as an error matrix, is a </a:t>
            </a:r>
            <a:r>
              <a:rPr lang="en-US" b="1" dirty="0">
                <a:latin typeface="Times New Roman" panose="02020603050405020304" pitchFamily="18" charset="0"/>
                <a:cs typeface="Times New Roman" panose="02020603050405020304" pitchFamily="18" charset="0"/>
              </a:rPr>
              <a:t>summarized table </a:t>
            </a:r>
            <a:r>
              <a:rPr lang="en-US" dirty="0">
                <a:latin typeface="Times New Roman" panose="02020603050405020304" pitchFamily="18" charset="0"/>
                <a:cs typeface="Times New Roman" panose="02020603050405020304" pitchFamily="18" charset="0"/>
              </a:rPr>
              <a:t>used to assess the performance of a classification model. The number of correct and incorrect predictions are summarized with count values and broken down by each class.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Below is an image of the structure of a 2x2 confusion matrix. To give an example, let’s say that there were ten instances where a classification model predicted ‘Yes’ in which the actual value was ‘Yes’. Then the number ten would go in the top left corner in the True Positive quadrant. This leads us to some key terms: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EE7004D0-4DE2-443E-ADB5-4F63A5AE7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3106057"/>
            <a:ext cx="5431204"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2D0066F3-A5DC-4D66-9395-7B30E5D713C1}"/>
              </a:ext>
            </a:extLst>
          </p:cNvPr>
          <p:cNvSpPr/>
          <p:nvPr/>
        </p:nvSpPr>
        <p:spPr>
          <a:xfrm>
            <a:off x="3517856" y="5948754"/>
            <a:ext cx="3441968"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Fig. Example of  Confusion Matrix</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639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9083-98C4-4F16-8DD4-516F08774C58}"/>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E10AB360-692B-4DA9-A0A3-3FE8FE26AD72}"/>
              </a:ext>
            </a:extLst>
          </p:cNvPr>
          <p:cNvSpPr>
            <a:spLocks noGrp="1"/>
          </p:cNvSpPr>
          <p:nvPr>
            <p:ph idx="1"/>
          </p:nvPr>
        </p:nvSpPr>
        <p:spPr>
          <a:xfrm>
            <a:off x="677334" y="609600"/>
            <a:ext cx="8596668" cy="3880773"/>
          </a:xfrm>
        </p:spPr>
        <p:txBody>
          <a:bodyPr/>
          <a:lstStyle/>
          <a:p>
            <a:r>
              <a:rPr lang="en-US" b="1" dirty="0"/>
              <a:t>Predicted Image Plot</a:t>
            </a:r>
          </a:p>
          <a:p>
            <a:endParaRPr lang="en-IN" dirty="0"/>
          </a:p>
        </p:txBody>
      </p:sp>
      <p:pic>
        <p:nvPicPr>
          <p:cNvPr id="9218" name="Picture 28">
            <a:extLst>
              <a:ext uri="{FF2B5EF4-FFF2-40B4-BE49-F238E27FC236}">
                <a16:creationId xmlns:a16="http://schemas.microsoft.com/office/drawing/2014/main" id="{0D6F8AF4-6C16-47F6-BA1D-85039AE48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270000"/>
            <a:ext cx="8672489" cy="479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1079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B9479-126B-4898-B8D2-B5C79DA58078}"/>
              </a:ext>
            </a:extLst>
          </p:cNvPr>
          <p:cNvSpPr>
            <a:spLocks noGrp="1"/>
          </p:cNvSpPr>
          <p:nvPr>
            <p:ph type="title"/>
          </p:nvPr>
        </p:nvSpPr>
        <p:spPr>
          <a:xfrm>
            <a:off x="677334" y="464234"/>
            <a:ext cx="8241583" cy="942535"/>
          </a:xfrm>
        </p:spPr>
        <p:txBody>
          <a:bodyPr>
            <a:normAutofit/>
          </a:bodyPr>
          <a:lstStyle/>
          <a:p>
            <a:r>
              <a:rPr lang="en-US" dirty="0"/>
              <a:t>APPLICATION/USEFULNESS : </a:t>
            </a:r>
            <a:endParaRPr lang="en-IN" dirty="0"/>
          </a:p>
        </p:txBody>
      </p:sp>
      <p:sp>
        <p:nvSpPr>
          <p:cNvPr id="3" name="Content Placeholder 2">
            <a:extLst>
              <a:ext uri="{FF2B5EF4-FFF2-40B4-BE49-F238E27FC236}">
                <a16:creationId xmlns:a16="http://schemas.microsoft.com/office/drawing/2014/main" id="{E677A919-BE52-4771-8CAB-39DD8931EBF2}"/>
              </a:ext>
            </a:extLst>
          </p:cNvPr>
          <p:cNvSpPr>
            <a:spLocks noGrp="1"/>
          </p:cNvSpPr>
          <p:nvPr>
            <p:ph idx="1"/>
          </p:nvPr>
        </p:nvSpPr>
        <p:spPr>
          <a:xfrm>
            <a:off x="353244" y="2011044"/>
            <a:ext cx="9212254" cy="4328787"/>
          </a:xfrm>
        </p:spPr>
        <p:txBody>
          <a:bodyPr>
            <a:normAutofit/>
          </a:bodyPr>
          <a:lstStyle/>
          <a:p>
            <a:r>
              <a:rPr lang="en-US" sz="2000" dirty="0">
                <a:latin typeface="Times New Roman" panose="02020603050405020304" pitchFamily="18" charset="0"/>
                <a:cs typeface="Times New Roman" panose="02020603050405020304" pitchFamily="18" charset="0"/>
              </a:rPr>
              <a:t>Agriculture :Agricultural monitoring to predict the disease of the particular type of the plant which can help to prevent famine and support our Indian farmers before harvesting any plant.</a:t>
            </a:r>
          </a:p>
          <a:p>
            <a:r>
              <a:rPr lang="en-US" sz="2000" i="0" dirty="0">
                <a:solidFill>
                  <a:srgbClr val="333333"/>
                </a:solidFill>
                <a:effectLst/>
                <a:latin typeface="Times New Roman" panose="02020603050405020304" pitchFamily="18" charset="0"/>
                <a:cs typeface="Times New Roman" panose="02020603050405020304" pitchFamily="18" charset="0"/>
              </a:rPr>
              <a:t>The advantage of using this method is that the plant diseases can be identified at an early stage or the initial stage.</a:t>
            </a:r>
          </a:p>
          <a:p>
            <a:r>
              <a:rPr lang="en-US" sz="2000" i="0" dirty="0">
                <a:solidFill>
                  <a:srgbClr val="333333"/>
                </a:solidFill>
                <a:effectLst/>
                <a:latin typeface="Times New Roman" panose="02020603050405020304" pitchFamily="18" charset="0"/>
                <a:cs typeface="Times New Roman" panose="02020603050405020304" pitchFamily="18" charset="0"/>
              </a:rPr>
              <a:t>Gardening : A individual who has very rudimentary knowledge regarding the plant diseases, can simply with a single click of a photograph of the plant can find out the affliction which is plaguing his/her plant and find remedy for them.</a:t>
            </a:r>
          </a:p>
          <a:p>
            <a:r>
              <a:rPr lang="en-IN" sz="2000" dirty="0">
                <a:latin typeface="Times New Roman" panose="02020603050405020304" pitchFamily="18" charset="0"/>
                <a:cs typeface="Times New Roman" panose="02020603050405020304" pitchFamily="18" charset="0"/>
              </a:rPr>
              <a:t>Green House: </a:t>
            </a:r>
            <a:r>
              <a:rPr lang="en-US" sz="2000" b="0" i="0" dirty="0">
                <a:solidFill>
                  <a:schemeClr val="tx1">
                    <a:lumMod val="85000"/>
                    <a:lumOff val="15000"/>
                  </a:schemeClr>
                </a:solidFill>
                <a:effectLst/>
                <a:latin typeface="Times New Roman" panose="02020603050405020304" pitchFamily="18" charset="0"/>
                <a:cs typeface="Times New Roman" panose="02020603050405020304" pitchFamily="18" charset="0"/>
              </a:rPr>
              <a:t>The relatively closed environment of a greenhouse has its own unique management requirements, compared with outdoor production. Pests and </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disease</a:t>
            </a:r>
            <a:r>
              <a:rPr lang="en-US" sz="2000" b="0" i="0" dirty="0">
                <a:solidFill>
                  <a:schemeClr val="tx1">
                    <a:lumMod val="85000"/>
                    <a:lumOff val="15000"/>
                  </a:schemeClr>
                </a:solidFill>
                <a:effectLst/>
                <a:latin typeface="Times New Roman" panose="02020603050405020304" pitchFamily="18" charset="0"/>
                <a:cs typeface="Times New Roman" panose="02020603050405020304" pitchFamily="18" charset="0"/>
              </a:rPr>
              <a:t>, and extremes of temperature and humidity, have to be controlled, and irrigation is necessary to provide water</a:t>
            </a:r>
            <a:r>
              <a:rPr lang="en-US" sz="2000" b="0" i="0" dirty="0">
                <a:solidFill>
                  <a:schemeClr val="tx1">
                    <a:lumMod val="85000"/>
                    <a:lumOff val="15000"/>
                  </a:schemeClr>
                </a:solidFill>
                <a:effectLst/>
                <a:latin typeface="Arial" panose="020B0604020202020204" pitchFamily="34" charset="0"/>
              </a:rPr>
              <a:t>.</a:t>
            </a:r>
            <a:endParaRPr lang="en-IN"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030406-9E59-42A7-AF7B-DC02E6F2E235}"/>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92665" y="179909"/>
            <a:ext cx="1726263" cy="1546810"/>
          </a:xfrm>
          <a:prstGeom prst="rect">
            <a:avLst/>
          </a:prstGeom>
        </p:spPr>
      </p:pic>
    </p:spTree>
    <p:extLst>
      <p:ext uri="{BB962C8B-B14F-4D97-AF65-F5344CB8AC3E}">
        <p14:creationId xmlns:p14="http://schemas.microsoft.com/office/powerpoint/2010/main" val="546900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677334" y="1589089"/>
            <a:ext cx="8596668" cy="3880773"/>
          </a:xfrm>
        </p:spPr>
        <p:txBody>
          <a:bodyPr/>
          <a:lstStyle/>
          <a:p>
            <a:r>
              <a:rPr lang="en-US" dirty="0">
                <a:latin typeface="Times New Roman" panose="02020603050405020304" pitchFamily="18" charset="0"/>
                <a:cs typeface="Times New Roman" panose="02020603050405020304" pitchFamily="18" charset="0"/>
              </a:rPr>
              <a:t>In this project work the area of plant disease recognition is introduced. In this project, a deep learning model is trained using CNN technique for detection and classification of leaf disease. Using image processing and machine learning, we successfully identified the affected area in the plant leaf. Various features of the image are extracted with their numeric values. The algorithm used here is highly efficient and best-case time space complexities are achieved. Average accuracy of ninety plus percentage is achieved in every query image of the dataset. </a:t>
            </a:r>
          </a:p>
        </p:txBody>
      </p:sp>
    </p:spTree>
    <p:extLst>
      <p:ext uri="{BB962C8B-B14F-4D97-AF65-F5344CB8AC3E}">
        <p14:creationId xmlns:p14="http://schemas.microsoft.com/office/powerpoint/2010/main" val="1248536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6BC7-96E4-498A-9647-4C1E461429D8}"/>
              </a:ext>
            </a:extLst>
          </p:cNvPr>
          <p:cNvSpPr>
            <a:spLocks noGrp="1"/>
          </p:cNvSpPr>
          <p:nvPr>
            <p:ph type="title"/>
          </p:nvPr>
        </p:nvSpPr>
        <p:spPr>
          <a:xfrm>
            <a:off x="677334" y="386862"/>
            <a:ext cx="8596668" cy="1174654"/>
          </a:xfrm>
        </p:spPr>
        <p:txBody>
          <a:bodyPr/>
          <a:lstStyle/>
          <a:p>
            <a:r>
              <a:rPr lang="en-US" dirty="0"/>
              <a:t>PROBLEM STATEMENT :</a:t>
            </a:r>
            <a:endParaRPr lang="en-IN" dirty="0"/>
          </a:p>
        </p:txBody>
      </p:sp>
      <p:sp>
        <p:nvSpPr>
          <p:cNvPr id="3" name="Content Placeholder 2">
            <a:extLst>
              <a:ext uri="{FF2B5EF4-FFF2-40B4-BE49-F238E27FC236}">
                <a16:creationId xmlns:a16="http://schemas.microsoft.com/office/drawing/2014/main" id="{A5DE0109-EF80-42D2-9E02-AB8261E38F65}"/>
              </a:ext>
            </a:extLst>
          </p:cNvPr>
          <p:cNvSpPr>
            <a:spLocks noGrp="1"/>
          </p:cNvSpPr>
          <p:nvPr>
            <p:ph idx="1"/>
          </p:nvPr>
        </p:nvSpPr>
        <p:spPr>
          <a:xfrm>
            <a:off x="677334" y="1930401"/>
            <a:ext cx="8596668" cy="4540738"/>
          </a:xfrm>
        </p:spPr>
        <p:txBody>
          <a:bodyPr>
            <a:normAutofit/>
          </a:bodyPr>
          <a:lstStyle/>
          <a:p>
            <a:pPr algn="l"/>
            <a:r>
              <a:rPr lang="en-US" sz="2000" b="0" i="0" u="none" strike="noStrike" baseline="0" dirty="0">
                <a:latin typeface="Times New Roman" panose="02020603050405020304" pitchFamily="18" charset="0"/>
              </a:rPr>
              <a:t>The main purpose is to detect the diseased part of the plant by finding the optimum way with minimum cost.</a:t>
            </a:r>
          </a:p>
          <a:p>
            <a:pPr algn="l"/>
            <a:r>
              <a:rPr lang="en-US" sz="2000" dirty="0">
                <a:latin typeface="Times New Roman" panose="02020603050405020304" pitchFamily="18" charset="0"/>
              </a:rPr>
              <a:t>Now a days its very costly to afford treatment of plants and crop diseases.</a:t>
            </a:r>
          </a:p>
          <a:p>
            <a:pPr algn="l"/>
            <a:r>
              <a:rPr lang="en-US" sz="2000" dirty="0">
                <a:latin typeface="Times New Roman" panose="02020603050405020304" pitchFamily="18" charset="0"/>
              </a:rPr>
              <a:t>Its difficult to identify multiple diseases altogether.</a:t>
            </a:r>
          </a:p>
          <a:p>
            <a:pPr algn="l"/>
            <a:r>
              <a:rPr lang="en-US" sz="2000" b="0" i="0" u="none" strike="noStrike" baseline="0" dirty="0">
                <a:latin typeface="Times New Roman" panose="02020603050405020304" pitchFamily="18" charset="0"/>
              </a:rPr>
              <a:t>In this problem we can find 2</a:t>
            </a:r>
            <a:r>
              <a:rPr lang="en-US" sz="2000" dirty="0">
                <a:latin typeface="Times New Roman" panose="02020603050405020304" pitchFamily="18" charset="0"/>
              </a:rPr>
              <a:t> </a:t>
            </a:r>
            <a:r>
              <a:rPr lang="en-US" sz="2000" b="0" i="0" u="none" strike="noStrike" baseline="0" dirty="0">
                <a:latin typeface="Times New Roman" panose="02020603050405020304" pitchFamily="18" charset="0"/>
              </a:rPr>
              <a:t>categories of the plant leaf disease which are : </a:t>
            </a:r>
          </a:p>
          <a:p>
            <a:pPr algn="l"/>
            <a:r>
              <a:rPr lang="en-US" sz="2000" dirty="0">
                <a:latin typeface="Times New Roman" panose="02020603050405020304" pitchFamily="18" charset="0"/>
              </a:rPr>
              <a:t>Healthy and Disease.</a:t>
            </a:r>
            <a:endParaRPr lang="en-US" sz="2000" b="0" i="0" u="none" strike="noStrike" baseline="0" dirty="0">
              <a:latin typeface="Times New Roman" panose="02020603050405020304" pitchFamily="18" charset="0"/>
            </a:endParaRPr>
          </a:p>
          <a:p>
            <a:pPr algn="l"/>
            <a:endParaRPr lang="en-US" sz="2000" b="0" i="0" u="none" strike="noStrike" baseline="0" dirty="0">
              <a:latin typeface="Times New Roman" panose="02020603050405020304" pitchFamily="18" charset="0"/>
            </a:endParaRPr>
          </a:p>
          <a:p>
            <a:pPr algn="l"/>
            <a:endParaRPr lang="en-US" sz="2000" dirty="0">
              <a:latin typeface="Times New Roman" panose="02020603050405020304" pitchFamily="18" charset="0"/>
            </a:endParaRPr>
          </a:p>
          <a:p>
            <a:pPr algn="l"/>
            <a:endParaRPr lang="en-US" sz="2000" b="0" i="0" u="none" strike="noStrike" baseline="0" dirty="0">
              <a:latin typeface="Times New Roman" panose="02020603050405020304" pitchFamily="18" charset="0"/>
            </a:endParaRPr>
          </a:p>
        </p:txBody>
      </p:sp>
      <p:pic>
        <p:nvPicPr>
          <p:cNvPr id="5" name="Picture 4">
            <a:extLst>
              <a:ext uri="{FF2B5EF4-FFF2-40B4-BE49-F238E27FC236}">
                <a16:creationId xmlns:a16="http://schemas.microsoft.com/office/drawing/2014/main" id="{015D4076-266B-48D5-BFB1-5B0B5124821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44537" y="386861"/>
            <a:ext cx="3063365" cy="1174654"/>
          </a:xfrm>
          <a:prstGeom prst="rect">
            <a:avLst/>
          </a:prstGeom>
        </p:spPr>
      </p:pic>
    </p:spTree>
    <p:extLst>
      <p:ext uri="{BB962C8B-B14F-4D97-AF65-F5344CB8AC3E}">
        <p14:creationId xmlns:p14="http://schemas.microsoft.com/office/powerpoint/2010/main" val="1177416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1913"/>
            <a:ext cx="8596668" cy="735496"/>
          </a:xfrm>
        </p:spPr>
        <p:txBody>
          <a:bodyPr/>
          <a:lstStyle/>
          <a:p>
            <a:r>
              <a:rPr lang="en-US" dirty="0"/>
              <a:t>Future Scope:</a:t>
            </a:r>
          </a:p>
        </p:txBody>
      </p:sp>
      <p:sp>
        <p:nvSpPr>
          <p:cNvPr id="3" name="Content Placeholder 2"/>
          <p:cNvSpPr>
            <a:spLocks noGrp="1"/>
          </p:cNvSpPr>
          <p:nvPr>
            <p:ph idx="1"/>
          </p:nvPr>
        </p:nvSpPr>
        <p:spPr>
          <a:xfrm>
            <a:off x="677334" y="1219201"/>
            <a:ext cx="8596668" cy="5406886"/>
          </a:xfrm>
        </p:spPr>
        <p:txBody>
          <a:bodyPr>
            <a:normAutofit/>
          </a:bodyPr>
          <a:lstStyle/>
          <a:p>
            <a:r>
              <a:rPr lang="en-US" dirty="0">
                <a:latin typeface="Times New Roman" panose="02020603050405020304" pitchFamily="18" charset="0"/>
                <a:cs typeface="Times New Roman" panose="02020603050405020304" pitchFamily="18" charset="0"/>
              </a:rPr>
              <a:t>Our Project can be further expanded for other commercial crops.</a:t>
            </a:r>
          </a:p>
          <a:p>
            <a:r>
              <a:rPr lang="en-US" dirty="0">
                <a:latin typeface="Times New Roman" panose="02020603050405020304" pitchFamily="18" charset="0"/>
                <a:cs typeface="Times New Roman" panose="02020603050405020304" pitchFamily="18" charset="0"/>
              </a:rPr>
              <a:t>Pre detection of diseases will help to reduce the lost as well as amount of the damage caused by the leaves.</a:t>
            </a:r>
          </a:p>
          <a:p>
            <a:r>
              <a:rPr lang="en-US" dirty="0">
                <a:latin typeface="Times New Roman" panose="02020603050405020304" pitchFamily="18" charset="0"/>
                <a:cs typeface="Times New Roman" panose="02020603050405020304" pitchFamily="18" charset="0"/>
              </a:rPr>
              <a:t>This can even be applied to the large data stored in agriculture department thus leading to better results and faster finding.</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Mobile application can be developed which is handy and easy to use. </a:t>
            </a:r>
          </a:p>
          <a:p>
            <a:r>
              <a:rPr lang="en-US" dirty="0">
                <a:latin typeface="Times New Roman" panose="02020603050405020304" pitchFamily="18" charset="0"/>
                <a:cs typeface="Times New Roman" panose="02020603050405020304" pitchFamily="18" charset="0"/>
              </a:rPr>
              <a:t>An extension of this work will focus on automatically estimating the severity of the detected disease. </a:t>
            </a:r>
          </a:p>
          <a:p>
            <a:r>
              <a:rPr lang="en-US" dirty="0">
                <a:latin typeface="Times New Roman" panose="02020603050405020304" pitchFamily="18" charset="0"/>
                <a:cs typeface="Times New Roman" panose="02020603050405020304" pitchFamily="18" charset="0"/>
              </a:rPr>
              <a:t> As future enhancement of the project is to develop the open multimedia (Audio/Video) about the diseases and their solution automatically once the disease is detected. </a:t>
            </a:r>
          </a:p>
          <a:p>
            <a:r>
              <a:rPr lang="en-US" dirty="0">
                <a:latin typeface="Times New Roman" panose="02020603050405020304" pitchFamily="18" charset="0"/>
                <a:cs typeface="Times New Roman" panose="02020603050405020304" pitchFamily="18" charset="0"/>
              </a:rPr>
              <a:t> Web based image processing techniques can be implemented. In this user can be provided with two modes with and without internet. </a:t>
            </a:r>
          </a:p>
          <a:p>
            <a:r>
              <a:rPr lang="en-US" dirty="0">
                <a:latin typeface="Times New Roman" panose="02020603050405020304" pitchFamily="18" charset="0"/>
                <a:cs typeface="Times New Roman" panose="02020603050405020304" pitchFamily="18" charset="0"/>
              </a:rPr>
              <a:t> In case of web base processing, remote area users can upload image in the system and whole image system techniques and classification algorithm can be implemented in the cloud itself. </a:t>
            </a:r>
          </a:p>
          <a:p>
            <a:endParaRPr lang="en-US" dirty="0"/>
          </a:p>
        </p:txBody>
      </p:sp>
    </p:spTree>
    <p:extLst>
      <p:ext uri="{BB962C8B-B14F-4D97-AF65-F5344CB8AC3E}">
        <p14:creationId xmlns:p14="http://schemas.microsoft.com/office/powerpoint/2010/main" val="24532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C453-107D-434D-AD1C-BD63F8C8408B}"/>
              </a:ext>
            </a:extLst>
          </p:cNvPr>
          <p:cNvSpPr>
            <a:spLocks noGrp="1"/>
          </p:cNvSpPr>
          <p:nvPr>
            <p:ph type="title"/>
          </p:nvPr>
        </p:nvSpPr>
        <p:spPr>
          <a:xfrm>
            <a:off x="2847013" y="2032783"/>
            <a:ext cx="4209632" cy="988255"/>
          </a:xfrm>
        </p:spPr>
        <p:txBody>
          <a:bodyPr>
            <a:normAutofit/>
          </a:bodyPr>
          <a:lstStyle/>
          <a:p>
            <a:r>
              <a:rPr lang="en-US" sz="5300" b="1" dirty="0"/>
              <a:t>THANKYOU</a:t>
            </a:r>
            <a:endParaRPr lang="en-IN" sz="5300" b="1" dirty="0"/>
          </a:p>
        </p:txBody>
      </p:sp>
      <p:pic>
        <p:nvPicPr>
          <p:cNvPr id="5" name="Picture 4">
            <a:extLst>
              <a:ext uri="{FF2B5EF4-FFF2-40B4-BE49-F238E27FC236}">
                <a16:creationId xmlns:a16="http://schemas.microsoft.com/office/drawing/2014/main" id="{1CB3DF55-9C8D-4B9D-A2BB-CC06415DC2A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31852" y="3101928"/>
            <a:ext cx="6344530" cy="3418450"/>
          </a:xfrm>
          <a:prstGeom prst="rect">
            <a:avLst/>
          </a:prstGeom>
        </p:spPr>
      </p:pic>
      <p:pic>
        <p:nvPicPr>
          <p:cNvPr id="8" name="Picture 7">
            <a:extLst>
              <a:ext uri="{FF2B5EF4-FFF2-40B4-BE49-F238E27FC236}">
                <a16:creationId xmlns:a16="http://schemas.microsoft.com/office/drawing/2014/main" id="{20F9FCA9-DA1C-4F6A-9CF5-206F7FF43CC2}"/>
              </a:ext>
            </a:extLst>
          </p:cNvPr>
          <p:cNvPicPr>
            <a:picLocks noChangeAspect="1"/>
          </p:cNvPicPr>
          <p:nvPr/>
        </p:nvPicPr>
        <p:blipFill>
          <a:blip r:embed="rId5" cstate="hq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569860" y="179363"/>
            <a:ext cx="2057216" cy="1814733"/>
          </a:xfrm>
          <a:prstGeom prst="rect">
            <a:avLst/>
          </a:prstGeom>
        </p:spPr>
      </p:pic>
    </p:spTree>
    <p:extLst>
      <p:ext uri="{BB962C8B-B14F-4D97-AF65-F5344CB8AC3E}">
        <p14:creationId xmlns:p14="http://schemas.microsoft.com/office/powerpoint/2010/main" val="242261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70CA-00C9-432D-A5C0-88967592A067}"/>
              </a:ext>
            </a:extLst>
          </p:cNvPr>
          <p:cNvSpPr>
            <a:spLocks noGrp="1"/>
          </p:cNvSpPr>
          <p:nvPr>
            <p:ph type="title"/>
          </p:nvPr>
        </p:nvSpPr>
        <p:spPr>
          <a:xfrm>
            <a:off x="985521" y="633047"/>
            <a:ext cx="2763259" cy="937846"/>
          </a:xfrm>
        </p:spPr>
        <p:txBody>
          <a:bodyPr/>
          <a:lstStyle/>
          <a:p>
            <a:r>
              <a:rPr lang="en-US" dirty="0"/>
              <a:t>OBJECTIVE :</a:t>
            </a:r>
            <a:endParaRPr lang="en-IN" dirty="0"/>
          </a:p>
        </p:txBody>
      </p:sp>
      <p:sp>
        <p:nvSpPr>
          <p:cNvPr id="3" name="Content Placeholder 2">
            <a:extLst>
              <a:ext uri="{FF2B5EF4-FFF2-40B4-BE49-F238E27FC236}">
                <a16:creationId xmlns:a16="http://schemas.microsoft.com/office/drawing/2014/main" id="{C8EDE575-ED71-464A-A42D-B4A20363756C}"/>
              </a:ext>
            </a:extLst>
          </p:cNvPr>
          <p:cNvSpPr>
            <a:spLocks noGrp="1"/>
          </p:cNvSpPr>
          <p:nvPr>
            <p:ph idx="1"/>
          </p:nvPr>
        </p:nvSpPr>
        <p:spPr>
          <a:xfrm>
            <a:off x="677334" y="2096086"/>
            <a:ext cx="8596668" cy="4761914"/>
          </a:xfrm>
        </p:spPr>
        <p:txBody>
          <a:bodyPr>
            <a:normAutofit/>
          </a:bodyPr>
          <a:lstStyle/>
          <a:p>
            <a:r>
              <a:rPr lang="en-US" sz="2000" b="0" i="0" u="none" strike="noStrike" baseline="0" dirty="0">
                <a:latin typeface="Times New Roman" panose="02020603050405020304" pitchFamily="18" charset="0"/>
              </a:rPr>
              <a:t> For our proposed solution we identify the affected area and identify the disease. Our approach is to provide the result in minimum time span with maximum precision and accuracy in comparison to other existing approaches.</a:t>
            </a:r>
          </a:p>
          <a:p>
            <a:pPr algn="l"/>
            <a:r>
              <a:rPr lang="en-US" sz="2000" b="0" i="0" u="none" strike="noStrike" baseline="0" dirty="0">
                <a:latin typeface="Times New Roman" panose="02020603050405020304" pitchFamily="18" charset="0"/>
              </a:rPr>
              <a:t>To apply and implement the new algorithm to monitor the growth of the crop and detect the diseased part in the plant.</a:t>
            </a:r>
          </a:p>
          <a:p>
            <a:pPr algn="l"/>
            <a:r>
              <a:rPr lang="en-US" sz="2000" b="0" i="0" u="none" strike="noStrike" baseline="0" dirty="0">
                <a:latin typeface="Times New Roman" panose="02020603050405020304" pitchFamily="18" charset="0"/>
              </a:rPr>
              <a:t>To incorporate the global optimization strategy for enhancing the optimal solution.</a:t>
            </a:r>
          </a:p>
          <a:p>
            <a:pPr algn="l"/>
            <a:r>
              <a:rPr lang="en-US" sz="2000" b="0" i="0" u="none" strike="noStrike" baseline="0" dirty="0">
                <a:latin typeface="Symbol" panose="05050102010706020507" pitchFamily="18" charset="2"/>
              </a:rPr>
              <a:t> </a:t>
            </a:r>
            <a:r>
              <a:rPr lang="en-US" sz="2000" b="0" i="0" u="none" strike="noStrike" baseline="0" dirty="0">
                <a:latin typeface="Times New Roman" panose="02020603050405020304" pitchFamily="18" charset="0"/>
              </a:rPr>
              <a:t>To modify the existing solution more efficiently to solve this problem is more genuine </a:t>
            </a:r>
            <a:r>
              <a:rPr lang="en-IN" sz="2000" b="0" i="0" u="none" strike="noStrike" baseline="0" dirty="0">
                <a:latin typeface="Times New Roman" panose="02020603050405020304" pitchFamily="18" charset="0"/>
              </a:rPr>
              <a:t>way.</a:t>
            </a:r>
            <a:endParaRPr lang="en-IN" sz="2000" dirty="0"/>
          </a:p>
        </p:txBody>
      </p:sp>
      <p:pic>
        <p:nvPicPr>
          <p:cNvPr id="5" name="Picture 4">
            <a:extLst>
              <a:ext uri="{FF2B5EF4-FFF2-40B4-BE49-F238E27FC236}">
                <a16:creationId xmlns:a16="http://schemas.microsoft.com/office/drawing/2014/main" id="{01DF42C1-9FFB-4308-A62A-87D5934FCA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48780" y="308490"/>
            <a:ext cx="1874098" cy="1374944"/>
          </a:xfrm>
          <a:prstGeom prst="rect">
            <a:avLst/>
          </a:prstGeom>
        </p:spPr>
      </p:pic>
    </p:spTree>
    <p:extLst>
      <p:ext uri="{BB962C8B-B14F-4D97-AF65-F5344CB8AC3E}">
        <p14:creationId xmlns:p14="http://schemas.microsoft.com/office/powerpoint/2010/main" val="248364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0A14-AE3E-4E06-8E60-841A0B928997}"/>
              </a:ext>
            </a:extLst>
          </p:cNvPr>
          <p:cNvSpPr>
            <a:spLocks noGrp="1"/>
          </p:cNvSpPr>
          <p:nvPr>
            <p:ph type="title"/>
          </p:nvPr>
        </p:nvSpPr>
        <p:spPr/>
        <p:txBody>
          <a:bodyPr/>
          <a:lstStyle/>
          <a:p>
            <a:r>
              <a:rPr lang="en-US" dirty="0"/>
              <a:t>INTRODUCTION : </a:t>
            </a:r>
            <a:endParaRPr lang="en-IN" dirty="0"/>
          </a:p>
        </p:txBody>
      </p:sp>
      <p:sp>
        <p:nvSpPr>
          <p:cNvPr id="3" name="Content Placeholder 2">
            <a:extLst>
              <a:ext uri="{FF2B5EF4-FFF2-40B4-BE49-F238E27FC236}">
                <a16:creationId xmlns:a16="http://schemas.microsoft.com/office/drawing/2014/main" id="{26120D2C-ACD4-4F7E-8A26-F4ACFAA2232E}"/>
              </a:ext>
            </a:extLst>
          </p:cNvPr>
          <p:cNvSpPr>
            <a:spLocks noGrp="1"/>
          </p:cNvSpPr>
          <p:nvPr>
            <p:ph idx="1"/>
          </p:nvPr>
        </p:nvSpPr>
        <p:spPr>
          <a:xfrm>
            <a:off x="677334" y="1930401"/>
            <a:ext cx="8596668" cy="4927600"/>
          </a:xfrm>
        </p:spPr>
        <p:txBody>
          <a:bodyPr>
            <a:normAutofit/>
          </a:bodyPr>
          <a:lstStyle/>
          <a:p>
            <a:r>
              <a:rPr lang="en-US" sz="2000" dirty="0">
                <a:latin typeface="Times New Roman" panose="02020603050405020304" pitchFamily="18" charset="0"/>
                <a:cs typeface="Times New Roman" panose="02020603050405020304" pitchFamily="18" charset="0"/>
              </a:rPr>
              <a:t>Fundamental knowledge we need to know:</a:t>
            </a:r>
          </a:p>
          <a:p>
            <a:pPr algn="l"/>
            <a:r>
              <a:rPr lang="en-US" sz="2000" b="1" dirty="0">
                <a:latin typeface="Times New Roman" panose="02020603050405020304" pitchFamily="18" charset="0"/>
                <a:cs typeface="Times New Roman" panose="02020603050405020304" pitchFamily="18" charset="0"/>
              </a:rPr>
              <a:t>Image Definition : </a:t>
            </a:r>
            <a:r>
              <a:rPr lang="en-US" sz="2000" b="0" i="0" u="none" strike="noStrike" baseline="0" dirty="0">
                <a:latin typeface="Times New Roman" panose="02020603050405020304" pitchFamily="18" charset="0"/>
                <a:cs typeface="Times New Roman" panose="02020603050405020304" pitchFamily="18" charset="0"/>
              </a:rPr>
              <a:t>Image is a collection of pixels or dots which are stored in rectangular array. </a:t>
            </a:r>
            <a:endParaRPr lang="en-US" sz="2000" dirty="0">
              <a:latin typeface="Times New Roman" panose="02020603050405020304" pitchFamily="18" charset="0"/>
              <a:cs typeface="Times New Roman" panose="02020603050405020304" pitchFamily="18" charset="0"/>
            </a:endParaRPr>
          </a:p>
          <a:p>
            <a:pPr algn="l"/>
            <a:r>
              <a:rPr lang="en-IN" sz="2000" b="1" dirty="0">
                <a:latin typeface="Times New Roman" panose="02020603050405020304" pitchFamily="18" charset="0"/>
                <a:cs typeface="Times New Roman" panose="02020603050405020304" pitchFamily="18" charset="0"/>
              </a:rPr>
              <a:t>Semantic Network : </a:t>
            </a:r>
            <a:r>
              <a:rPr lang="en-US" sz="2000" b="0" i="0" u="none" strike="noStrike" baseline="0" dirty="0">
                <a:latin typeface="Times New Roman" panose="02020603050405020304" pitchFamily="18" charset="0"/>
                <a:cs typeface="Times New Roman" panose="02020603050405020304" pitchFamily="18" charset="0"/>
              </a:rPr>
              <a:t>Semantic network also termed as neural networks consist of layer of connected nodes like neurons in brain used for computing purposes.</a:t>
            </a:r>
          </a:p>
          <a:p>
            <a:pPr algn="l"/>
            <a:r>
              <a:rPr lang="en-US" sz="2000" b="0" i="0" u="none" strike="noStrike" baseline="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Identifying Pattern : </a:t>
            </a:r>
            <a:r>
              <a:rPr lang="en-US" sz="2000" b="0" i="0" u="none" strike="noStrike" baseline="0" dirty="0">
                <a:latin typeface="Times New Roman" panose="02020603050405020304" pitchFamily="18" charset="0"/>
                <a:cs typeface="Times New Roman" panose="02020603050405020304" pitchFamily="18" charset="0"/>
              </a:rPr>
              <a:t>In order to detect the same kind of pattern different pattern recognition techniques are used.</a:t>
            </a:r>
          </a:p>
          <a:p>
            <a:pPr algn="l"/>
            <a:r>
              <a:rPr lang="en-US" sz="2000" b="0" i="0" u="none" strike="noStrike" baseline="0" dirty="0">
                <a:latin typeface="Times New Roman" panose="02020603050405020304" pitchFamily="18" charset="0"/>
                <a:cs typeface="Times New Roman" panose="02020603050405020304" pitchFamily="18" charset="0"/>
              </a:rPr>
              <a:t>Using these techniques we recognize the similar kind of the pattern in the problem</a:t>
            </a:r>
            <a:endParaRPr lang="en-IN" b="1" dirty="0"/>
          </a:p>
        </p:txBody>
      </p:sp>
      <p:pic>
        <p:nvPicPr>
          <p:cNvPr id="5" name="Picture 4">
            <a:extLst>
              <a:ext uri="{FF2B5EF4-FFF2-40B4-BE49-F238E27FC236}">
                <a16:creationId xmlns:a16="http://schemas.microsoft.com/office/drawing/2014/main" id="{0ACBFC6B-0749-4689-A4B2-0E96CC81758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59460" y="342315"/>
            <a:ext cx="3038622" cy="1320800"/>
          </a:xfrm>
          <a:prstGeom prst="rect">
            <a:avLst/>
          </a:prstGeom>
        </p:spPr>
      </p:pic>
    </p:spTree>
    <p:extLst>
      <p:ext uri="{BB962C8B-B14F-4D97-AF65-F5344CB8AC3E}">
        <p14:creationId xmlns:p14="http://schemas.microsoft.com/office/powerpoint/2010/main" val="250451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A2D2-2AAF-4CAD-B49B-E5BE2803B8EA}"/>
              </a:ext>
            </a:extLst>
          </p:cNvPr>
          <p:cNvSpPr>
            <a:spLocks noGrp="1"/>
          </p:cNvSpPr>
          <p:nvPr>
            <p:ph type="title"/>
          </p:nvPr>
        </p:nvSpPr>
        <p:spPr>
          <a:xfrm>
            <a:off x="677334" y="609600"/>
            <a:ext cx="8596668" cy="881575"/>
          </a:xfrm>
        </p:spPr>
        <p:txBody>
          <a:bodyPr/>
          <a:lstStyle/>
          <a:p>
            <a:r>
              <a:rPr lang="en-US" dirty="0"/>
              <a:t>BLOCK DIAGRAM :</a:t>
            </a:r>
            <a:endParaRPr lang="en-IN" dirty="0"/>
          </a:p>
        </p:txBody>
      </p:sp>
      <p:pic>
        <p:nvPicPr>
          <p:cNvPr id="4" name="Content Placeholder 3">
            <a:extLst>
              <a:ext uri="{FF2B5EF4-FFF2-40B4-BE49-F238E27FC236}">
                <a16:creationId xmlns:a16="http://schemas.microsoft.com/office/drawing/2014/main" id="{8AB1C8FC-E31C-4893-A821-2F6CAF62B4A4}"/>
              </a:ext>
            </a:extLst>
          </p:cNvPr>
          <p:cNvPicPr>
            <a:picLocks noGrp="1" noChangeAspect="1"/>
          </p:cNvPicPr>
          <p:nvPr>
            <p:ph idx="1"/>
          </p:nvPr>
        </p:nvPicPr>
        <p:blipFill>
          <a:blip r:embed="rId2"/>
          <a:stretch>
            <a:fillRect/>
          </a:stretch>
        </p:blipFill>
        <p:spPr>
          <a:xfrm>
            <a:off x="1359632" y="1690254"/>
            <a:ext cx="7678351" cy="4398137"/>
          </a:xfrm>
          <a:prstGeom prst="rect">
            <a:avLst/>
          </a:prstGeom>
        </p:spPr>
      </p:pic>
    </p:spTree>
    <p:extLst>
      <p:ext uri="{BB962C8B-B14F-4D97-AF65-F5344CB8AC3E}">
        <p14:creationId xmlns:p14="http://schemas.microsoft.com/office/powerpoint/2010/main" val="3820376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C8-3401-4DAC-BD17-0AFF30FD0BDB}"/>
              </a:ext>
            </a:extLst>
          </p:cNvPr>
          <p:cNvSpPr>
            <a:spLocks noGrp="1"/>
          </p:cNvSpPr>
          <p:nvPr>
            <p:ph type="title"/>
          </p:nvPr>
        </p:nvSpPr>
        <p:spPr>
          <a:xfrm>
            <a:off x="2520202" y="103163"/>
            <a:ext cx="5076352" cy="797169"/>
          </a:xfrm>
        </p:spPr>
        <p:txBody>
          <a:bodyPr/>
          <a:lstStyle/>
          <a:p>
            <a:r>
              <a:rPr lang="en-US" dirty="0"/>
              <a:t>LITERATURE SURVEY : </a:t>
            </a:r>
            <a:endParaRPr lang="en-IN" dirty="0"/>
          </a:p>
        </p:txBody>
      </p:sp>
      <p:graphicFrame>
        <p:nvGraphicFramePr>
          <p:cNvPr id="4" name="Table 4">
            <a:extLst>
              <a:ext uri="{FF2B5EF4-FFF2-40B4-BE49-F238E27FC236}">
                <a16:creationId xmlns:a16="http://schemas.microsoft.com/office/drawing/2014/main" id="{ADE7011B-D9AF-4A39-AAA8-D5D01BFC0803}"/>
              </a:ext>
            </a:extLst>
          </p:cNvPr>
          <p:cNvGraphicFramePr>
            <a:graphicFrameLocks noGrp="1"/>
          </p:cNvGraphicFramePr>
          <p:nvPr>
            <p:ph idx="1"/>
            <p:extLst>
              <p:ext uri="{D42A27DB-BD31-4B8C-83A1-F6EECF244321}">
                <p14:modId xmlns:p14="http://schemas.microsoft.com/office/powerpoint/2010/main" val="224010087"/>
              </p:ext>
            </p:extLst>
          </p:nvPr>
        </p:nvGraphicFramePr>
        <p:xfrm>
          <a:off x="0" y="844061"/>
          <a:ext cx="12192000" cy="6130350"/>
        </p:xfrm>
        <a:graphic>
          <a:graphicData uri="http://schemas.openxmlformats.org/drawingml/2006/table">
            <a:tbl>
              <a:tblPr firstRow="1" bandRow="1">
                <a:tableStyleId>{5C22544A-7EE6-4342-B048-85BDC9FD1C3A}</a:tableStyleId>
              </a:tblPr>
              <a:tblGrid>
                <a:gridCol w="820854">
                  <a:extLst>
                    <a:ext uri="{9D8B030D-6E8A-4147-A177-3AD203B41FA5}">
                      <a16:colId xmlns:a16="http://schemas.microsoft.com/office/drawing/2014/main" val="1341736123"/>
                    </a:ext>
                  </a:extLst>
                </a:gridCol>
                <a:gridCol w="1486248">
                  <a:extLst>
                    <a:ext uri="{9D8B030D-6E8A-4147-A177-3AD203B41FA5}">
                      <a16:colId xmlns:a16="http://schemas.microsoft.com/office/drawing/2014/main" val="3434894421"/>
                    </a:ext>
                  </a:extLst>
                </a:gridCol>
                <a:gridCol w="1688123">
                  <a:extLst>
                    <a:ext uri="{9D8B030D-6E8A-4147-A177-3AD203B41FA5}">
                      <a16:colId xmlns:a16="http://schemas.microsoft.com/office/drawing/2014/main" val="3544642461"/>
                    </a:ext>
                  </a:extLst>
                </a:gridCol>
                <a:gridCol w="998806">
                  <a:extLst>
                    <a:ext uri="{9D8B030D-6E8A-4147-A177-3AD203B41FA5}">
                      <a16:colId xmlns:a16="http://schemas.microsoft.com/office/drawing/2014/main" val="2605689998"/>
                    </a:ext>
                  </a:extLst>
                </a:gridCol>
                <a:gridCol w="2110154">
                  <a:extLst>
                    <a:ext uri="{9D8B030D-6E8A-4147-A177-3AD203B41FA5}">
                      <a16:colId xmlns:a16="http://schemas.microsoft.com/office/drawing/2014/main" val="51843814"/>
                    </a:ext>
                  </a:extLst>
                </a:gridCol>
                <a:gridCol w="2011680">
                  <a:extLst>
                    <a:ext uri="{9D8B030D-6E8A-4147-A177-3AD203B41FA5}">
                      <a16:colId xmlns:a16="http://schemas.microsoft.com/office/drawing/2014/main" val="2356492928"/>
                    </a:ext>
                  </a:extLst>
                </a:gridCol>
                <a:gridCol w="3076135">
                  <a:extLst>
                    <a:ext uri="{9D8B030D-6E8A-4147-A177-3AD203B41FA5}">
                      <a16:colId xmlns:a16="http://schemas.microsoft.com/office/drawing/2014/main" val="2896961577"/>
                    </a:ext>
                  </a:extLst>
                </a:gridCol>
              </a:tblGrid>
              <a:tr h="659412">
                <a:tc>
                  <a:txBody>
                    <a:bodyPr/>
                    <a:lstStyle/>
                    <a:p>
                      <a:r>
                        <a:rPr lang="en-US" sz="2000" dirty="0"/>
                        <a:t>S.NO</a:t>
                      </a:r>
                      <a:endParaRPr lang="en-IN" sz="2000" dirty="0"/>
                    </a:p>
                  </a:txBody>
                  <a:tcPr/>
                </a:tc>
                <a:tc>
                  <a:txBody>
                    <a:bodyPr/>
                    <a:lstStyle/>
                    <a:p>
                      <a:r>
                        <a:rPr lang="en-US" sz="2000" dirty="0"/>
                        <a:t>PAPER NAME</a:t>
                      </a:r>
                      <a:endParaRPr lang="en-IN" sz="2000" dirty="0"/>
                    </a:p>
                  </a:txBody>
                  <a:tcPr/>
                </a:tc>
                <a:tc>
                  <a:txBody>
                    <a:bodyPr/>
                    <a:lstStyle/>
                    <a:p>
                      <a:r>
                        <a:rPr lang="en-US" dirty="0"/>
                        <a:t>   </a:t>
                      </a:r>
                    </a:p>
                    <a:p>
                      <a:r>
                        <a:rPr lang="en-US" sz="2000" dirty="0"/>
                        <a:t>  AUTHOR</a:t>
                      </a:r>
                      <a:endParaRPr lang="en-IN" sz="2000" dirty="0"/>
                    </a:p>
                  </a:txBody>
                  <a:tcPr/>
                </a:tc>
                <a:tc>
                  <a:txBody>
                    <a:bodyPr/>
                    <a:lstStyle/>
                    <a:p>
                      <a:r>
                        <a:rPr lang="en-US" sz="2000" dirty="0"/>
                        <a:t> </a:t>
                      </a:r>
                    </a:p>
                    <a:p>
                      <a:r>
                        <a:rPr lang="en-US" sz="2000" dirty="0"/>
                        <a:t> YEAR</a:t>
                      </a:r>
                      <a:endParaRPr lang="en-IN" sz="2000" dirty="0"/>
                    </a:p>
                  </a:txBody>
                  <a:tcPr/>
                </a:tc>
                <a:tc>
                  <a:txBody>
                    <a:bodyPr/>
                    <a:lstStyle/>
                    <a:p>
                      <a:r>
                        <a:rPr lang="en-US" sz="2000" dirty="0"/>
                        <a:t>  </a:t>
                      </a:r>
                    </a:p>
                    <a:p>
                      <a:r>
                        <a:rPr lang="en-US" sz="2000" dirty="0"/>
                        <a:t>    OBJECTIVE</a:t>
                      </a:r>
                      <a:endParaRPr lang="en-IN" sz="2000" dirty="0"/>
                    </a:p>
                  </a:txBody>
                  <a:tcPr/>
                </a:tc>
                <a:tc>
                  <a:txBody>
                    <a:bodyPr/>
                    <a:lstStyle/>
                    <a:p>
                      <a:r>
                        <a:rPr lang="en-US" sz="2000" dirty="0"/>
                        <a:t> METHODOLOGY</a:t>
                      </a:r>
                      <a:endParaRPr lang="en-IN" sz="2000" dirty="0"/>
                    </a:p>
                  </a:txBody>
                  <a:tcPr/>
                </a:tc>
                <a:tc>
                  <a:txBody>
                    <a:bodyPr/>
                    <a:lstStyle/>
                    <a:p>
                      <a:r>
                        <a:rPr lang="en-US" dirty="0"/>
                        <a:t>  </a:t>
                      </a:r>
                    </a:p>
                    <a:p>
                      <a:r>
                        <a:rPr lang="en-US" sz="2000" dirty="0"/>
                        <a:t>         FINDINGS</a:t>
                      </a:r>
                      <a:endParaRPr lang="en-IN" sz="2000" dirty="0"/>
                    </a:p>
                  </a:txBody>
                  <a:tcPr/>
                </a:tc>
                <a:extLst>
                  <a:ext uri="{0D108BD9-81ED-4DB2-BD59-A6C34878D82A}">
                    <a16:rowId xmlns:a16="http://schemas.microsoft.com/office/drawing/2014/main" val="896215724"/>
                  </a:ext>
                </a:extLst>
              </a:tr>
              <a:tr h="2150257">
                <a:tc>
                  <a:txBody>
                    <a:bodyPr/>
                    <a:lstStyle/>
                    <a:p>
                      <a:r>
                        <a:rPr lang="en-US" sz="1400" dirty="0"/>
                        <a:t>1.</a:t>
                      </a:r>
                      <a:endParaRPr lang="en-IN" sz="1400" dirty="0"/>
                    </a:p>
                  </a:txBody>
                  <a:tcPr/>
                </a:tc>
                <a:tc>
                  <a:txBody>
                    <a:bodyPr/>
                    <a:lstStyle/>
                    <a:p>
                      <a:r>
                        <a:rPr lang="en-US" sz="1400" b="0" i="0" u="none" strike="noStrike" kern="1200" baseline="0" dirty="0">
                          <a:solidFill>
                            <a:schemeClr val="dk1"/>
                          </a:solidFill>
                          <a:latin typeface="+mn-lt"/>
                          <a:ea typeface="+mn-ea"/>
                          <a:cs typeface="+mn-cs"/>
                        </a:rPr>
                        <a:t>Detection of plant leaf diseases using image segmentation</a:t>
                      </a:r>
                    </a:p>
                    <a:p>
                      <a:r>
                        <a:rPr lang="en-IN" sz="1400" b="0" i="0" u="none" strike="noStrike" kern="1200" baseline="0" dirty="0">
                          <a:solidFill>
                            <a:schemeClr val="dk1"/>
                          </a:solidFill>
                          <a:latin typeface="+mn-lt"/>
                          <a:ea typeface="+mn-ea"/>
                          <a:cs typeface="+mn-cs"/>
                        </a:rPr>
                        <a:t>and soft computing techniques</a:t>
                      </a:r>
                      <a:endParaRPr lang="en-IN" sz="1400" dirty="0"/>
                    </a:p>
                    <a:p>
                      <a:endParaRPr lang="en-IN" sz="1400" dirty="0"/>
                    </a:p>
                  </a:txBody>
                  <a:tcPr/>
                </a:tc>
                <a:tc>
                  <a:txBody>
                    <a:bodyPr/>
                    <a:lstStyle/>
                    <a:p>
                      <a:r>
                        <a:rPr lang="en-IN" sz="1400" b="0" i="0" u="none" strike="noStrike" kern="1200" baseline="0" dirty="0">
                          <a:solidFill>
                            <a:schemeClr val="dk1"/>
                          </a:solidFill>
                          <a:latin typeface="+mn-lt"/>
                          <a:ea typeface="+mn-ea"/>
                          <a:cs typeface="+mn-cs"/>
                        </a:rPr>
                        <a:t>Vijai Singh</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A.K. Misra</a:t>
                      </a:r>
                      <a:endParaRPr lang="en-IN" sz="1400" dirty="0"/>
                    </a:p>
                  </a:txBody>
                  <a:tcPr/>
                </a:tc>
                <a:tc>
                  <a:txBody>
                    <a:bodyPr/>
                    <a:lstStyle/>
                    <a:p>
                      <a:r>
                        <a:rPr lang="en-US" sz="1400" dirty="0"/>
                        <a:t> 2016 </a:t>
                      </a:r>
                      <a:endParaRPr lang="en-IN" sz="1400" dirty="0"/>
                    </a:p>
                  </a:txBody>
                  <a:tcPr/>
                </a:tc>
                <a:tc>
                  <a:txBody>
                    <a:bodyPr/>
                    <a:lstStyle/>
                    <a:p>
                      <a:r>
                        <a:rPr lang="en-US" sz="1400" b="0" i="0" u="none" strike="noStrike" kern="1200" baseline="0" dirty="0">
                          <a:solidFill>
                            <a:schemeClr val="dk1"/>
                          </a:solidFill>
                          <a:latin typeface="+mn-lt"/>
                          <a:ea typeface="+mn-ea"/>
                          <a:cs typeface="+mn-cs"/>
                        </a:rPr>
                        <a:t>This paper monitor the crop growth using the image segmentation techniques.</a:t>
                      </a:r>
                    </a:p>
                    <a:p>
                      <a:r>
                        <a:rPr lang="en-US" sz="1400" b="0" i="0" u="none" strike="noStrike" kern="1200" baseline="0" dirty="0">
                          <a:solidFill>
                            <a:schemeClr val="dk1"/>
                          </a:solidFill>
                          <a:latin typeface="+mn-lt"/>
                          <a:ea typeface="+mn-ea"/>
                          <a:cs typeface="+mn-cs"/>
                        </a:rPr>
                        <a:t>Noise filtering is done and features are extracted and then image is further classified to detect </a:t>
                      </a:r>
                      <a:r>
                        <a:rPr lang="en-IN" sz="1400" b="0" i="0" u="none" strike="noStrike" kern="1200" baseline="0" dirty="0">
                          <a:solidFill>
                            <a:schemeClr val="dk1"/>
                          </a:solidFill>
                          <a:latin typeface="+mn-lt"/>
                          <a:ea typeface="+mn-ea"/>
                          <a:cs typeface="+mn-cs"/>
                        </a:rPr>
                        <a:t>the diseased part.</a:t>
                      </a:r>
                      <a:endParaRPr lang="en-IN" sz="1400" dirty="0"/>
                    </a:p>
                  </a:txBody>
                  <a:tcPr/>
                </a:tc>
                <a:tc>
                  <a:txBody>
                    <a:bodyPr/>
                    <a:lstStyle/>
                    <a:p>
                      <a:r>
                        <a:rPr lang="en-IN" sz="1400" b="0" i="0" u="none" strike="noStrike" kern="1200" baseline="0" dirty="0">
                          <a:solidFill>
                            <a:schemeClr val="dk1"/>
                          </a:solidFill>
                          <a:latin typeface="+mn-lt"/>
                          <a:ea typeface="+mn-ea"/>
                          <a:cs typeface="+mn-cs"/>
                        </a:rPr>
                        <a:t> Support Vector Machine (SVM)</a:t>
                      </a:r>
                    </a:p>
                    <a:p>
                      <a:r>
                        <a:rPr lang="en-IN" sz="1400" b="0" i="0" u="none" strike="noStrike" kern="1200" baseline="0" dirty="0">
                          <a:solidFill>
                            <a:schemeClr val="dk1"/>
                          </a:solidFill>
                          <a:latin typeface="+mn-lt"/>
                          <a:ea typeface="+mn-ea"/>
                          <a:cs typeface="+mn-cs"/>
                        </a:rPr>
                        <a:t> Artificial Neural Network (ANN)</a:t>
                      </a:r>
                    </a:p>
                    <a:p>
                      <a:r>
                        <a:rPr lang="en-IN" sz="1400" b="0" i="0" u="none" strike="noStrike" kern="1200" baseline="0" dirty="0">
                          <a:solidFill>
                            <a:schemeClr val="dk1"/>
                          </a:solidFill>
                          <a:latin typeface="+mn-lt"/>
                          <a:ea typeface="+mn-ea"/>
                          <a:cs typeface="+mn-cs"/>
                        </a:rPr>
                        <a:t> Dispersion method</a:t>
                      </a:r>
                    </a:p>
                    <a:p>
                      <a:r>
                        <a:rPr lang="en-IN" sz="1400" b="0" i="0" u="none" strike="noStrike" kern="1200" baseline="0" dirty="0">
                          <a:solidFill>
                            <a:schemeClr val="dk1"/>
                          </a:solidFill>
                          <a:latin typeface="+mn-lt"/>
                          <a:ea typeface="+mn-ea"/>
                          <a:cs typeface="+mn-cs"/>
                        </a:rPr>
                        <a:t> Self-sorting out element</a:t>
                      </a:r>
                      <a:endParaRPr lang="en-IN" sz="1400" dirty="0"/>
                    </a:p>
                  </a:txBody>
                  <a:tcPr/>
                </a:tc>
                <a:tc>
                  <a:txBody>
                    <a:bodyPr/>
                    <a:lstStyle/>
                    <a:p>
                      <a:r>
                        <a:rPr lang="en-US" sz="1400" b="0" i="0" u="none" strike="noStrike" kern="1200" baseline="0" dirty="0">
                          <a:solidFill>
                            <a:schemeClr val="dk1"/>
                          </a:solidFill>
                          <a:latin typeface="+mn-lt"/>
                          <a:ea typeface="+mn-ea"/>
                          <a:cs typeface="+mn-cs"/>
                        </a:rPr>
                        <a:t>Using image segmentation techniques and machine learning algorithms the information for ripening stages of crop and infected part recognition is made.</a:t>
                      </a:r>
                      <a:endParaRPr lang="en-IN" sz="1400" dirty="0"/>
                    </a:p>
                  </a:txBody>
                  <a:tcPr/>
                </a:tc>
                <a:extLst>
                  <a:ext uri="{0D108BD9-81ED-4DB2-BD59-A6C34878D82A}">
                    <a16:rowId xmlns:a16="http://schemas.microsoft.com/office/drawing/2014/main" val="2061231959"/>
                  </a:ext>
                </a:extLst>
              </a:tr>
              <a:tr h="3204270">
                <a:tc>
                  <a:txBody>
                    <a:bodyPr/>
                    <a:lstStyle/>
                    <a:p>
                      <a:r>
                        <a:rPr lang="en-US" sz="1400" dirty="0"/>
                        <a:t>2.</a:t>
                      </a:r>
                      <a:endParaRPr lang="en-IN"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Remote Area Plant Disease Detection Using Image Processing</a:t>
                      </a:r>
                      <a:endParaRPr lang="en-IN" sz="1400" b="0" dirty="0"/>
                    </a:p>
                    <a:p>
                      <a:endParaRPr lang="en-IN" sz="1400" dirty="0"/>
                    </a:p>
                  </a:txBody>
                  <a:tcPr/>
                </a:tc>
                <a:tc>
                  <a:txBody>
                    <a:bodyPr/>
                    <a:lstStyle/>
                    <a:p>
                      <a:r>
                        <a:rPr lang="en-IN" sz="1400" b="0" i="0" u="none" strike="noStrike" kern="1200" baseline="0" dirty="0">
                          <a:solidFill>
                            <a:schemeClr val="dk1"/>
                          </a:solidFill>
                          <a:latin typeface="+mn-lt"/>
                          <a:ea typeface="+mn-ea"/>
                          <a:cs typeface="+mn-cs"/>
                        </a:rPr>
                        <a:t>Sabah Bashir</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Navdeep Sharma</a:t>
                      </a:r>
                      <a:endParaRPr lang="en-IN" sz="1400" dirty="0"/>
                    </a:p>
                  </a:txBody>
                  <a:tcPr/>
                </a:tc>
                <a:tc>
                  <a:txBody>
                    <a:bodyPr/>
                    <a:lstStyle/>
                    <a:p>
                      <a:r>
                        <a:rPr lang="en-US" sz="1400" dirty="0"/>
                        <a:t> 2012</a:t>
                      </a:r>
                      <a:endParaRPr lang="en-IN" sz="1400" dirty="0"/>
                    </a:p>
                  </a:txBody>
                  <a:tcPr/>
                </a:tc>
                <a:tc>
                  <a:txBody>
                    <a:bodyPr/>
                    <a:lstStyle/>
                    <a:p>
                      <a:r>
                        <a:rPr lang="en-US" sz="1400" b="0" i="0" u="none" strike="noStrike" kern="1200" baseline="0" dirty="0">
                          <a:solidFill>
                            <a:schemeClr val="dk1"/>
                          </a:solidFill>
                          <a:latin typeface="+mn-lt"/>
                          <a:ea typeface="+mn-ea"/>
                          <a:cs typeface="+mn-cs"/>
                        </a:rPr>
                        <a:t>Infected part in the plant can be detected with help of color, and other changing properties by using classification algorithm.</a:t>
                      </a:r>
                      <a:endParaRPr lang="en-IN" sz="1400" b="0" dirty="0"/>
                    </a:p>
                  </a:txBody>
                  <a:tcPr/>
                </a:tc>
                <a:tc>
                  <a:txBody>
                    <a:bodyPr/>
                    <a:lstStyle/>
                    <a:p>
                      <a:r>
                        <a:rPr lang="en-IN" sz="1400" b="0" i="0" u="none" strike="noStrike" kern="1200" baseline="0" dirty="0">
                          <a:solidFill>
                            <a:schemeClr val="dk1"/>
                          </a:solidFill>
                          <a:latin typeface="+mn-lt"/>
                          <a:ea typeface="+mn-ea"/>
                          <a:cs typeface="+mn-cs"/>
                        </a:rPr>
                        <a:t> Segmentation</a:t>
                      </a:r>
                    </a:p>
                    <a:p>
                      <a:r>
                        <a:rPr lang="en-IN" sz="1400" b="0" i="0" u="none" strike="noStrike" kern="1200" baseline="0" dirty="0">
                          <a:solidFill>
                            <a:schemeClr val="dk1"/>
                          </a:solidFill>
                          <a:latin typeface="+mn-lt"/>
                          <a:ea typeface="+mn-ea"/>
                          <a:cs typeface="+mn-cs"/>
                        </a:rPr>
                        <a:t> RGB</a:t>
                      </a:r>
                    </a:p>
                    <a:p>
                      <a:r>
                        <a:rPr lang="en-IN" sz="1400" b="0" i="0" u="none" strike="noStrike" kern="1200" baseline="0" dirty="0">
                          <a:solidFill>
                            <a:schemeClr val="dk1"/>
                          </a:solidFill>
                          <a:latin typeface="+mn-lt"/>
                          <a:ea typeface="+mn-ea"/>
                          <a:cs typeface="+mn-cs"/>
                        </a:rPr>
                        <a:t> Colour transformation</a:t>
                      </a:r>
                    </a:p>
                    <a:p>
                      <a:r>
                        <a:rPr lang="en-IN" sz="1400" b="0" i="0" u="none" strike="noStrike" kern="1200" baseline="0" dirty="0">
                          <a:solidFill>
                            <a:schemeClr val="dk1"/>
                          </a:solidFill>
                          <a:latin typeface="+mn-lt"/>
                          <a:ea typeface="+mn-ea"/>
                          <a:cs typeface="+mn-cs"/>
                        </a:rPr>
                        <a:t> Image acquisition</a:t>
                      </a:r>
                    </a:p>
                    <a:p>
                      <a:r>
                        <a:rPr lang="en-IN" sz="1400" b="0" i="0" u="none" strike="noStrike" kern="1200" baseline="0" dirty="0">
                          <a:solidFill>
                            <a:schemeClr val="dk1"/>
                          </a:solidFill>
                          <a:latin typeface="+mn-lt"/>
                          <a:ea typeface="+mn-ea"/>
                          <a:cs typeface="+mn-cs"/>
                        </a:rPr>
                        <a:t> classification</a:t>
                      </a:r>
                      <a:endParaRPr lang="en-IN" sz="1400" dirty="0"/>
                    </a:p>
                  </a:txBody>
                  <a:tcPr/>
                </a:tc>
                <a:tc>
                  <a:txBody>
                    <a:bodyPr/>
                    <a:lstStyle/>
                    <a:p>
                      <a:r>
                        <a:rPr lang="en-US" sz="1400" b="0" i="0" u="none" strike="noStrike" kern="1200" baseline="0" dirty="0">
                          <a:solidFill>
                            <a:schemeClr val="dk1"/>
                          </a:solidFill>
                          <a:latin typeface="+mn-lt"/>
                          <a:ea typeface="+mn-ea"/>
                          <a:cs typeface="+mn-cs"/>
                        </a:rPr>
                        <a:t>Different pixel information is extracted and Green leaves pixel and diseased leaf pixel are compared by finding the ratio of pixel corresponding to the healthy leaf to the pixel</a:t>
                      </a:r>
                    </a:p>
                    <a:p>
                      <a:r>
                        <a:rPr lang="en-US" sz="1400" b="0" i="0" u="none" strike="noStrike" kern="1200" baseline="0" dirty="0">
                          <a:solidFill>
                            <a:schemeClr val="dk1"/>
                          </a:solidFill>
                          <a:latin typeface="+mn-lt"/>
                          <a:ea typeface="+mn-ea"/>
                          <a:cs typeface="+mn-cs"/>
                        </a:rPr>
                        <a:t>corresponding to the infected leaf. Background is remove and different region of the images are formatted after the image acquisition.</a:t>
                      </a:r>
                    </a:p>
                  </a:txBody>
                  <a:tcPr/>
                </a:tc>
                <a:extLst>
                  <a:ext uri="{0D108BD9-81ED-4DB2-BD59-A6C34878D82A}">
                    <a16:rowId xmlns:a16="http://schemas.microsoft.com/office/drawing/2014/main" val="3238302960"/>
                  </a:ext>
                </a:extLst>
              </a:tr>
            </a:tbl>
          </a:graphicData>
        </a:graphic>
      </p:graphicFrame>
      <p:pic>
        <p:nvPicPr>
          <p:cNvPr id="6" name="Picture 5">
            <a:extLst>
              <a:ext uri="{FF2B5EF4-FFF2-40B4-BE49-F238E27FC236}">
                <a16:creationId xmlns:a16="http://schemas.microsoft.com/office/drawing/2014/main" id="{99B318F9-9F9F-49E6-A235-216E462D743E}"/>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01132" y="103163"/>
            <a:ext cx="787791" cy="696349"/>
          </a:xfrm>
          <a:prstGeom prst="rect">
            <a:avLst/>
          </a:prstGeom>
        </p:spPr>
      </p:pic>
    </p:spTree>
    <p:extLst>
      <p:ext uri="{BB962C8B-B14F-4D97-AF65-F5344CB8AC3E}">
        <p14:creationId xmlns:p14="http://schemas.microsoft.com/office/powerpoint/2010/main" val="1432099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DE7011B-D9AF-4A39-AAA8-D5D01BFC0803}"/>
              </a:ext>
            </a:extLst>
          </p:cNvPr>
          <p:cNvGraphicFramePr>
            <a:graphicFrameLocks noGrp="1"/>
          </p:cNvGraphicFramePr>
          <p:nvPr>
            <p:ph idx="1"/>
            <p:extLst>
              <p:ext uri="{D42A27DB-BD31-4B8C-83A1-F6EECF244321}">
                <p14:modId xmlns:p14="http://schemas.microsoft.com/office/powerpoint/2010/main" val="855453288"/>
              </p:ext>
            </p:extLst>
          </p:nvPr>
        </p:nvGraphicFramePr>
        <p:xfrm>
          <a:off x="0" y="-28136"/>
          <a:ext cx="12290903" cy="8437149"/>
        </p:xfrm>
        <a:graphic>
          <a:graphicData uri="http://schemas.openxmlformats.org/drawingml/2006/table">
            <a:tbl>
              <a:tblPr firstRow="1" bandRow="1">
                <a:tableStyleId>{5C22544A-7EE6-4342-B048-85BDC9FD1C3A}</a:tableStyleId>
              </a:tblPr>
              <a:tblGrid>
                <a:gridCol w="829994">
                  <a:extLst>
                    <a:ext uri="{9D8B030D-6E8A-4147-A177-3AD203B41FA5}">
                      <a16:colId xmlns:a16="http://schemas.microsoft.com/office/drawing/2014/main" val="1341736123"/>
                    </a:ext>
                  </a:extLst>
                </a:gridCol>
                <a:gridCol w="1420837">
                  <a:extLst>
                    <a:ext uri="{9D8B030D-6E8A-4147-A177-3AD203B41FA5}">
                      <a16:colId xmlns:a16="http://schemas.microsoft.com/office/drawing/2014/main" val="3209684670"/>
                    </a:ext>
                  </a:extLst>
                </a:gridCol>
                <a:gridCol w="1758461">
                  <a:extLst>
                    <a:ext uri="{9D8B030D-6E8A-4147-A177-3AD203B41FA5}">
                      <a16:colId xmlns:a16="http://schemas.microsoft.com/office/drawing/2014/main" val="3544642461"/>
                    </a:ext>
                  </a:extLst>
                </a:gridCol>
                <a:gridCol w="858130">
                  <a:extLst>
                    <a:ext uri="{9D8B030D-6E8A-4147-A177-3AD203B41FA5}">
                      <a16:colId xmlns:a16="http://schemas.microsoft.com/office/drawing/2014/main" val="2605689998"/>
                    </a:ext>
                  </a:extLst>
                </a:gridCol>
                <a:gridCol w="2945083">
                  <a:extLst>
                    <a:ext uri="{9D8B030D-6E8A-4147-A177-3AD203B41FA5}">
                      <a16:colId xmlns:a16="http://schemas.microsoft.com/office/drawing/2014/main" val="51843814"/>
                    </a:ext>
                  </a:extLst>
                </a:gridCol>
                <a:gridCol w="2119286">
                  <a:extLst>
                    <a:ext uri="{9D8B030D-6E8A-4147-A177-3AD203B41FA5}">
                      <a16:colId xmlns:a16="http://schemas.microsoft.com/office/drawing/2014/main" val="2356492928"/>
                    </a:ext>
                  </a:extLst>
                </a:gridCol>
                <a:gridCol w="2359112">
                  <a:extLst>
                    <a:ext uri="{9D8B030D-6E8A-4147-A177-3AD203B41FA5}">
                      <a16:colId xmlns:a16="http://schemas.microsoft.com/office/drawing/2014/main" val="2896961577"/>
                    </a:ext>
                  </a:extLst>
                </a:gridCol>
              </a:tblGrid>
              <a:tr h="140677">
                <a:tc>
                  <a:txBody>
                    <a:bodyPr/>
                    <a:lstStyle/>
                    <a:p>
                      <a:r>
                        <a:rPr lang="en-US" sz="2000" dirty="0"/>
                        <a:t>S.NO</a:t>
                      </a:r>
                      <a:endParaRPr lang="en-IN" sz="2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PAPER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NAME</a:t>
                      </a:r>
                      <a:endParaRPr lang="en-IN" sz="2000" dirty="0"/>
                    </a:p>
                    <a:p>
                      <a:endParaRPr lang="en-IN" sz="2000" dirty="0"/>
                    </a:p>
                  </a:txBody>
                  <a:tcPr/>
                </a:tc>
                <a:tc>
                  <a:txBody>
                    <a:bodyPr/>
                    <a:lstStyle/>
                    <a:p>
                      <a:r>
                        <a:rPr lang="en-US" dirty="0"/>
                        <a:t>  </a:t>
                      </a:r>
                    </a:p>
                    <a:p>
                      <a:r>
                        <a:rPr lang="en-US" dirty="0"/>
                        <a:t>    </a:t>
                      </a:r>
                      <a:r>
                        <a:rPr lang="en-US" sz="2000" dirty="0"/>
                        <a:t>AUTHOR</a:t>
                      </a:r>
                      <a:endParaRPr lang="en-IN" sz="2000" dirty="0"/>
                    </a:p>
                  </a:txBody>
                  <a:tcPr/>
                </a:tc>
                <a:tc>
                  <a:txBody>
                    <a:bodyPr/>
                    <a:lstStyle/>
                    <a:p>
                      <a:r>
                        <a:rPr lang="en-US" sz="2000" dirty="0"/>
                        <a:t>  </a:t>
                      </a:r>
                    </a:p>
                    <a:p>
                      <a:r>
                        <a:rPr lang="en-US" sz="2000" dirty="0"/>
                        <a:t>YEAR</a:t>
                      </a:r>
                      <a:endParaRPr lang="en-IN" sz="2000" dirty="0"/>
                    </a:p>
                  </a:txBody>
                  <a:tcPr/>
                </a:tc>
                <a:tc>
                  <a:txBody>
                    <a:bodyPr/>
                    <a:lstStyle/>
                    <a:p>
                      <a:r>
                        <a:rPr lang="en-US" sz="2000" dirty="0"/>
                        <a:t>  </a:t>
                      </a:r>
                    </a:p>
                    <a:p>
                      <a:r>
                        <a:rPr lang="en-US" sz="2000" dirty="0"/>
                        <a:t>    OBJECTIVE</a:t>
                      </a:r>
                      <a:endParaRPr lang="en-IN" sz="2000" dirty="0"/>
                    </a:p>
                  </a:txBody>
                  <a:tcPr/>
                </a:tc>
                <a:tc>
                  <a:txBody>
                    <a:bodyPr/>
                    <a:lstStyle/>
                    <a:p>
                      <a:r>
                        <a:rPr lang="en-US" sz="2000" dirty="0"/>
                        <a:t>  METHODOLOGY</a:t>
                      </a:r>
                      <a:endParaRPr lang="en-IN" sz="2000" dirty="0"/>
                    </a:p>
                  </a:txBody>
                  <a:tcPr/>
                </a:tc>
                <a:tc>
                  <a:txBody>
                    <a:bodyPr/>
                    <a:lstStyle/>
                    <a:p>
                      <a:r>
                        <a:rPr lang="en-US" dirty="0"/>
                        <a:t>  </a:t>
                      </a:r>
                    </a:p>
                    <a:p>
                      <a:r>
                        <a:rPr lang="en-US" sz="2000" dirty="0"/>
                        <a:t>   FINDINGS</a:t>
                      </a:r>
                      <a:endParaRPr lang="en-IN" sz="2000" dirty="0"/>
                    </a:p>
                  </a:txBody>
                  <a:tcPr/>
                </a:tc>
                <a:extLst>
                  <a:ext uri="{0D108BD9-81ED-4DB2-BD59-A6C34878D82A}">
                    <a16:rowId xmlns:a16="http://schemas.microsoft.com/office/drawing/2014/main" val="896215724"/>
                  </a:ext>
                </a:extLst>
              </a:tr>
              <a:tr h="2967060">
                <a:tc>
                  <a:txBody>
                    <a:bodyPr/>
                    <a:lstStyle/>
                    <a:p>
                      <a:r>
                        <a:rPr lang="en-US" sz="1400" dirty="0"/>
                        <a:t>3.</a:t>
                      </a:r>
                      <a:endParaRPr lang="en-IN" sz="1400" dirty="0"/>
                    </a:p>
                  </a:txBody>
                  <a:tcPr/>
                </a:tc>
                <a:tc>
                  <a:txBody>
                    <a:bodyPr/>
                    <a:lstStyle/>
                    <a:p>
                      <a:r>
                        <a:rPr lang="en-US" sz="1400" b="0" i="0" u="none" strike="noStrike" kern="1200" baseline="0" dirty="0">
                          <a:solidFill>
                            <a:schemeClr val="dk1"/>
                          </a:solidFill>
                          <a:latin typeface="+mn-lt"/>
                          <a:ea typeface="+mn-ea"/>
                          <a:cs typeface="+mn-cs"/>
                        </a:rPr>
                        <a:t>Smart Farming: Pomegranate Disease Detection Using Image</a:t>
                      </a:r>
                    </a:p>
                    <a:p>
                      <a:r>
                        <a:rPr lang="en-IN" sz="1400" b="0" i="0" u="none" strike="noStrike" kern="1200" baseline="0" dirty="0">
                          <a:solidFill>
                            <a:schemeClr val="dk1"/>
                          </a:solidFill>
                          <a:latin typeface="+mn-lt"/>
                          <a:ea typeface="+mn-ea"/>
                          <a:cs typeface="+mn-cs"/>
                        </a:rPr>
                        <a:t>Processing</a:t>
                      </a:r>
                      <a:endParaRPr lang="en-IN" sz="1400" dirty="0"/>
                    </a:p>
                  </a:txBody>
                  <a:tcPr/>
                </a:tc>
                <a:tc>
                  <a:txBody>
                    <a:bodyPr/>
                    <a:lstStyle/>
                    <a:p>
                      <a:r>
                        <a:rPr lang="en-IN" sz="1400" b="0" i="0" u="none" strike="noStrike" kern="1200" baseline="0" dirty="0">
                          <a:solidFill>
                            <a:schemeClr val="dk1"/>
                          </a:solidFill>
                          <a:latin typeface="+mn-lt"/>
                          <a:ea typeface="+mn-ea"/>
                          <a:cs typeface="+mn-cs"/>
                        </a:rPr>
                        <a:t>Manisha Bhangea</a:t>
                      </a:r>
                    </a:p>
                    <a:p>
                      <a:endParaRPr lang="en-IN" sz="1400" b="0" i="0" u="none" strike="noStrike" kern="1200" baseline="0" dirty="0">
                        <a:solidFill>
                          <a:schemeClr val="dk1"/>
                        </a:solidFill>
                        <a:latin typeface="+mn-lt"/>
                        <a:ea typeface="+mn-ea"/>
                        <a:cs typeface="+mn-cs"/>
                      </a:endParaRPr>
                    </a:p>
                    <a:p>
                      <a:r>
                        <a:rPr lang="en-IN" sz="1400" b="0" i="0" u="none" strike="noStrike" kern="1200" baseline="0" dirty="0">
                          <a:solidFill>
                            <a:schemeClr val="dk1"/>
                          </a:solidFill>
                          <a:latin typeface="+mn-lt"/>
                          <a:ea typeface="+mn-ea"/>
                          <a:cs typeface="+mn-cs"/>
                        </a:rPr>
                        <a:t>H.A.Hingoliwala</a:t>
                      </a:r>
                      <a:endParaRPr lang="en-IN" sz="1400" dirty="0"/>
                    </a:p>
                  </a:txBody>
                  <a:tcPr/>
                </a:tc>
                <a:tc>
                  <a:txBody>
                    <a:bodyPr/>
                    <a:lstStyle/>
                    <a:p>
                      <a:r>
                        <a:rPr lang="en-US" sz="1400" dirty="0"/>
                        <a:t> 2015</a:t>
                      </a:r>
                      <a:endParaRPr lang="en-IN" sz="1400" dirty="0"/>
                    </a:p>
                  </a:txBody>
                  <a:tcPr/>
                </a:tc>
                <a:tc>
                  <a:txBody>
                    <a:bodyPr/>
                    <a:lstStyle/>
                    <a:p>
                      <a:r>
                        <a:rPr lang="en-US" sz="1400" b="0" i="0" u="none" strike="noStrike" kern="1200" baseline="0" dirty="0">
                          <a:solidFill>
                            <a:schemeClr val="dk1"/>
                          </a:solidFill>
                          <a:latin typeface="+mn-lt"/>
                          <a:ea typeface="+mn-ea"/>
                          <a:cs typeface="+mn-cs"/>
                        </a:rPr>
                        <a:t>The paper provides the image processing techniques and the algorithm which help the farmers to successfully identify the disease in pomegranate. Image acquisition and image processing of the input image is done using the filter commands in the MATLAB by pixel values of the input image gets more clarified and the disease which is present in the pomegranate is successfully detected. The approach also provide user two different options that is with intent search and without intent search.</a:t>
                      </a:r>
                      <a:endParaRPr lang="en-IN" sz="1400" dirty="0"/>
                    </a:p>
                  </a:txBody>
                  <a:tcPr/>
                </a:tc>
                <a:tc>
                  <a:txBody>
                    <a:bodyPr/>
                    <a:lstStyle/>
                    <a:p>
                      <a:r>
                        <a:rPr lang="en-IN" sz="1400" b="0" i="0" u="none" strike="noStrike" kern="1200" baseline="0" dirty="0">
                          <a:solidFill>
                            <a:schemeClr val="dk1"/>
                          </a:solidFill>
                          <a:latin typeface="+mn-lt"/>
                          <a:ea typeface="+mn-ea"/>
                          <a:cs typeface="+mn-cs"/>
                        </a:rPr>
                        <a:t> Image pre-processing</a:t>
                      </a:r>
                    </a:p>
                    <a:p>
                      <a:r>
                        <a:rPr lang="en-IN" sz="1400" b="0" i="0" u="none" strike="noStrike" kern="1200" baseline="0" dirty="0">
                          <a:solidFill>
                            <a:schemeClr val="dk1"/>
                          </a:solidFill>
                          <a:latin typeface="+mn-lt"/>
                          <a:ea typeface="+mn-ea"/>
                          <a:cs typeface="+mn-cs"/>
                        </a:rPr>
                        <a:t> Feature extraction</a:t>
                      </a:r>
                    </a:p>
                    <a:p>
                      <a:r>
                        <a:rPr lang="en-IN" sz="1400" b="0" i="0" u="none" strike="noStrike" kern="1200" baseline="0" dirty="0">
                          <a:solidFill>
                            <a:schemeClr val="dk1"/>
                          </a:solidFill>
                          <a:latin typeface="+mn-lt"/>
                          <a:ea typeface="+mn-ea"/>
                          <a:cs typeface="+mn-cs"/>
                        </a:rPr>
                        <a:t> Morphology</a:t>
                      </a:r>
                    </a:p>
                    <a:p>
                      <a:r>
                        <a:rPr lang="en-IN" sz="1400" b="0" i="0" u="none" strike="noStrike" kern="1200" baseline="0" dirty="0">
                          <a:solidFill>
                            <a:schemeClr val="dk1"/>
                          </a:solidFill>
                          <a:latin typeface="+mn-lt"/>
                          <a:ea typeface="+mn-ea"/>
                          <a:cs typeface="+mn-cs"/>
                        </a:rPr>
                        <a:t> Colour Coherence Vector (CCV)</a:t>
                      </a:r>
                    </a:p>
                    <a:p>
                      <a:r>
                        <a:rPr lang="en-IN" sz="1400" b="0" i="0" u="none" strike="noStrike" kern="1200" baseline="0" dirty="0">
                          <a:solidFill>
                            <a:schemeClr val="dk1"/>
                          </a:solidFill>
                          <a:latin typeface="+mn-lt"/>
                          <a:ea typeface="+mn-ea"/>
                          <a:cs typeface="+mn-cs"/>
                        </a:rPr>
                        <a:t> Clustering</a:t>
                      </a:r>
                    </a:p>
                    <a:p>
                      <a:r>
                        <a:rPr lang="en-IN" sz="1400" b="0" i="0" u="none" strike="noStrike" kern="1200" baseline="0" dirty="0">
                          <a:solidFill>
                            <a:schemeClr val="dk1"/>
                          </a:solidFill>
                          <a:latin typeface="+mn-lt"/>
                          <a:ea typeface="+mn-ea"/>
                          <a:cs typeface="+mn-cs"/>
                        </a:rPr>
                        <a:t> Training and classification</a:t>
                      </a:r>
                    </a:p>
                    <a:p>
                      <a:r>
                        <a:rPr lang="en-IN" sz="1400" b="0" i="0" u="none" strike="noStrike" kern="1200" baseline="0" dirty="0">
                          <a:solidFill>
                            <a:schemeClr val="dk1"/>
                          </a:solidFill>
                          <a:latin typeface="+mn-lt"/>
                          <a:ea typeface="+mn-ea"/>
                          <a:cs typeface="+mn-cs"/>
                        </a:rPr>
                        <a:t> Intent search</a:t>
                      </a:r>
                      <a:endParaRPr lang="en-IN" sz="1400" dirty="0"/>
                    </a:p>
                  </a:txBody>
                  <a:tcPr/>
                </a:tc>
                <a:tc>
                  <a:txBody>
                    <a:bodyPr/>
                    <a:lstStyle/>
                    <a:p>
                      <a:r>
                        <a:rPr lang="en-US" sz="1400" b="0" i="0" u="none" strike="noStrike" kern="1200" baseline="0" dirty="0">
                          <a:solidFill>
                            <a:schemeClr val="dk1"/>
                          </a:solidFill>
                          <a:latin typeface="+mn-lt"/>
                          <a:ea typeface="+mn-ea"/>
                          <a:cs typeface="+mn-cs"/>
                        </a:rPr>
                        <a:t>Remote area farmer can also identify the disease in the pomegranate crop as this algorithm gives user option with and without intent. It let the user to upload the image in the system for further processing. This approach is very effective.</a:t>
                      </a:r>
                      <a:endParaRPr lang="en-IN" sz="1400" dirty="0"/>
                    </a:p>
                  </a:txBody>
                  <a:tcPr/>
                </a:tc>
                <a:extLst>
                  <a:ext uri="{0D108BD9-81ED-4DB2-BD59-A6C34878D82A}">
                    <a16:rowId xmlns:a16="http://schemas.microsoft.com/office/drawing/2014/main" val="2061231959"/>
                  </a:ext>
                </a:extLst>
              </a:tr>
              <a:tr h="3926109">
                <a:tc>
                  <a:txBody>
                    <a:bodyPr/>
                    <a:lstStyle/>
                    <a:p>
                      <a:r>
                        <a:rPr lang="en-US" sz="1400" dirty="0"/>
                        <a:t>4.</a:t>
                      </a:r>
                      <a:endParaRPr lang="en-IN"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Machine Learning for High-Throughput Stress Phenotyping in Plants </a:t>
                      </a:r>
                      <a:endParaRPr lang="en-IN" sz="1400" b="0" dirty="0"/>
                    </a:p>
                    <a:p>
                      <a:endParaRPr lang="en-IN" sz="1400" dirty="0"/>
                    </a:p>
                  </a:txBody>
                  <a:tcPr/>
                </a:tc>
                <a:tc>
                  <a:txBody>
                    <a:bodyPr/>
                    <a:lstStyle/>
                    <a:p>
                      <a:r>
                        <a:rPr lang="en-IN" sz="1400" b="0" i="0" u="none" strike="noStrike" kern="1200" baseline="0" dirty="0">
                          <a:solidFill>
                            <a:schemeClr val="dk1"/>
                          </a:solidFill>
                          <a:latin typeface="+mn-lt"/>
                          <a:ea typeface="+mn-ea"/>
                          <a:cs typeface="+mn-cs"/>
                        </a:rPr>
                        <a:t>Arti Singh,</a:t>
                      </a:r>
                    </a:p>
                    <a:p>
                      <a:r>
                        <a:rPr lang="en-IN" sz="1400" b="0" i="0" u="none" strike="noStrike" kern="1200" baseline="0" dirty="0">
                          <a:solidFill>
                            <a:schemeClr val="dk1"/>
                          </a:solidFill>
                          <a:latin typeface="+mn-lt"/>
                          <a:ea typeface="+mn-ea"/>
                          <a:cs typeface="+mn-cs"/>
                        </a:rPr>
                        <a:t>Baskar Ganapathysubramanian,</a:t>
                      </a:r>
                    </a:p>
                    <a:p>
                      <a:r>
                        <a:rPr lang="en-IN" sz="1400" b="0" i="0" u="none" strike="noStrike" kern="1200" baseline="0" dirty="0">
                          <a:solidFill>
                            <a:schemeClr val="dk1"/>
                          </a:solidFill>
                          <a:latin typeface="+mn-lt"/>
                          <a:ea typeface="+mn-ea"/>
                          <a:cs typeface="+mn-cs"/>
                        </a:rPr>
                        <a:t>Asheesh Kumar Singh Soumik Sarkar</a:t>
                      </a:r>
                      <a:endParaRPr lang="en-IN" sz="1400" dirty="0"/>
                    </a:p>
                  </a:txBody>
                  <a:tcPr/>
                </a:tc>
                <a:tc>
                  <a:txBody>
                    <a:bodyPr/>
                    <a:lstStyle/>
                    <a:p>
                      <a:r>
                        <a:rPr lang="en-US" sz="1400" dirty="0"/>
                        <a:t> 2016</a:t>
                      </a:r>
                      <a:endParaRPr lang="en-IN" sz="1400" dirty="0"/>
                    </a:p>
                  </a:txBody>
                  <a:tcPr/>
                </a:tc>
                <a:tc>
                  <a:txBody>
                    <a:bodyPr/>
                    <a:lstStyle/>
                    <a:p>
                      <a:r>
                        <a:rPr lang="en-US" sz="1400" b="0" i="0" u="none" strike="noStrike" kern="1200" baseline="0" dirty="0">
                          <a:solidFill>
                            <a:schemeClr val="dk1"/>
                          </a:solidFill>
                          <a:latin typeface="+mn-lt"/>
                          <a:ea typeface="+mn-ea"/>
                          <a:cs typeface="+mn-cs"/>
                        </a:rPr>
                        <a:t>The aim of this paper is to give us an overview regarding the work done in the field of plant</a:t>
                      </a:r>
                    </a:p>
                    <a:p>
                      <a:r>
                        <a:rPr lang="en-US" sz="1400" b="0" i="0" u="none" strike="noStrike" kern="1200" baseline="0" dirty="0">
                          <a:solidFill>
                            <a:schemeClr val="dk1"/>
                          </a:solidFill>
                          <a:latin typeface="+mn-lt"/>
                          <a:ea typeface="+mn-ea"/>
                          <a:cs typeface="+mn-cs"/>
                        </a:rPr>
                        <a:t>stress phenotyping using Machine Learning, classification, quantification and prediction. It will also tell about the general issues in Machine Learning strategy.</a:t>
                      </a:r>
                      <a:endParaRPr lang="en-IN" sz="1400" b="0" dirty="0"/>
                    </a:p>
                  </a:txBody>
                  <a:tcPr/>
                </a:tc>
                <a:tc>
                  <a:txBody>
                    <a:bodyPr/>
                    <a:lstStyle/>
                    <a:p>
                      <a:r>
                        <a:rPr lang="en-IN" sz="1400" b="0" i="0" u="none" strike="noStrike" kern="1200" baseline="0" dirty="0">
                          <a:solidFill>
                            <a:schemeClr val="dk1"/>
                          </a:solidFill>
                          <a:latin typeface="+mn-lt"/>
                          <a:ea typeface="+mn-ea"/>
                          <a:cs typeface="+mn-cs"/>
                        </a:rPr>
                        <a:t>• High-throughput phenotyping (HTP)</a:t>
                      </a:r>
                    </a:p>
                    <a:p>
                      <a:r>
                        <a:rPr lang="en-IN" sz="1400" b="0" i="0" u="none" strike="noStrike" kern="1200" baseline="0" dirty="0">
                          <a:solidFill>
                            <a:schemeClr val="dk1"/>
                          </a:solidFill>
                          <a:latin typeface="+mn-lt"/>
                          <a:ea typeface="+mn-ea"/>
                          <a:cs typeface="+mn-cs"/>
                        </a:rPr>
                        <a:t>• High-throughput stress phenotyping (HTSP).</a:t>
                      </a:r>
                    </a:p>
                    <a:p>
                      <a:r>
                        <a:rPr lang="en-IN" sz="1400" b="0" i="0" u="none" strike="noStrike" kern="1200" baseline="0" dirty="0">
                          <a:solidFill>
                            <a:schemeClr val="dk1"/>
                          </a:solidFill>
                          <a:latin typeface="+mn-lt"/>
                          <a:ea typeface="+mn-ea"/>
                          <a:cs typeface="+mn-cs"/>
                        </a:rPr>
                        <a:t>• ML algorithms</a:t>
                      </a:r>
                    </a:p>
                    <a:p>
                      <a:r>
                        <a:rPr lang="en-IN" sz="1400" b="0" i="0" u="none" strike="noStrike" kern="1200" baseline="0" dirty="0">
                          <a:solidFill>
                            <a:schemeClr val="dk1"/>
                          </a:solidFill>
                          <a:latin typeface="+mn-lt"/>
                          <a:ea typeface="+mn-ea"/>
                          <a:cs typeface="+mn-cs"/>
                        </a:rPr>
                        <a:t>• Support vector machines (SVM)</a:t>
                      </a:r>
                    </a:p>
                    <a:p>
                      <a:r>
                        <a:rPr lang="en-IN" sz="1400" b="0" i="0" u="none" strike="noStrike" kern="1200" baseline="0" dirty="0">
                          <a:solidFill>
                            <a:schemeClr val="dk1"/>
                          </a:solidFill>
                          <a:latin typeface="+mn-lt"/>
                          <a:ea typeface="+mn-ea"/>
                          <a:cs typeface="+mn-cs"/>
                        </a:rPr>
                        <a:t>• Artificial Neural Networks(ANN)</a:t>
                      </a:r>
                      <a:endParaRPr lang="en-IN" sz="1400" dirty="0"/>
                    </a:p>
                  </a:txBody>
                  <a:tcPr/>
                </a:tc>
                <a:tc>
                  <a:txBody>
                    <a:bodyPr/>
                    <a:lstStyle/>
                    <a:p>
                      <a:r>
                        <a:rPr lang="en-US" sz="1400" b="0" i="0" u="none" strike="noStrike" kern="1200" baseline="0" dirty="0">
                          <a:solidFill>
                            <a:schemeClr val="dk1"/>
                          </a:solidFill>
                          <a:latin typeface="+mn-lt"/>
                          <a:ea typeface="+mn-ea"/>
                          <a:cs typeface="+mn-cs"/>
                        </a:rPr>
                        <a:t>The concepts discussed here can be applied to data collected across the spectrum of complexity and sophistication.It helped us to identify several future</a:t>
                      </a:r>
                    </a:p>
                    <a:p>
                      <a:r>
                        <a:rPr lang="en-US" sz="1400" b="0" i="0" u="none" strike="noStrike" kern="1200" baseline="0" dirty="0">
                          <a:solidFill>
                            <a:schemeClr val="dk1"/>
                          </a:solidFill>
                          <a:latin typeface="+mn-lt"/>
                          <a:ea typeface="+mn-ea"/>
                          <a:cs typeface="+mn-cs"/>
                        </a:rPr>
                        <a:t>avenues for using ML techniques that show tremendous promise but remain currently</a:t>
                      </a:r>
                    </a:p>
                    <a:p>
                      <a:r>
                        <a:rPr lang="en-US" sz="1400" b="0" i="0" u="none" strike="noStrike" kern="1200" baseline="0" dirty="0">
                          <a:solidFill>
                            <a:schemeClr val="dk1"/>
                          </a:solidFill>
                          <a:latin typeface="+mn-lt"/>
                          <a:ea typeface="+mn-ea"/>
                          <a:cs typeface="+mn-cs"/>
                        </a:rPr>
                        <a:t>unutilized by the phenotyping community.</a:t>
                      </a:r>
                    </a:p>
                  </a:txBody>
                  <a:tcPr/>
                </a:tc>
                <a:extLst>
                  <a:ext uri="{0D108BD9-81ED-4DB2-BD59-A6C34878D82A}">
                    <a16:rowId xmlns:a16="http://schemas.microsoft.com/office/drawing/2014/main" val="3238302960"/>
                  </a:ext>
                </a:extLst>
              </a:tr>
            </a:tbl>
          </a:graphicData>
        </a:graphic>
      </p:graphicFrame>
    </p:spTree>
    <p:extLst>
      <p:ext uri="{BB962C8B-B14F-4D97-AF65-F5344CB8AC3E}">
        <p14:creationId xmlns:p14="http://schemas.microsoft.com/office/powerpoint/2010/main" val="293386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DE7011B-D9AF-4A39-AAA8-D5D01BFC0803}"/>
              </a:ext>
            </a:extLst>
          </p:cNvPr>
          <p:cNvGraphicFramePr>
            <a:graphicFrameLocks noGrp="1"/>
          </p:cNvGraphicFramePr>
          <p:nvPr>
            <p:ph idx="1"/>
            <p:extLst>
              <p:ext uri="{D42A27DB-BD31-4B8C-83A1-F6EECF244321}">
                <p14:modId xmlns:p14="http://schemas.microsoft.com/office/powerpoint/2010/main" val="565898741"/>
              </p:ext>
            </p:extLst>
          </p:nvPr>
        </p:nvGraphicFramePr>
        <p:xfrm>
          <a:off x="0" y="0"/>
          <a:ext cx="12192000" cy="6919587"/>
        </p:xfrm>
        <a:graphic>
          <a:graphicData uri="http://schemas.openxmlformats.org/drawingml/2006/table">
            <a:tbl>
              <a:tblPr firstRow="1" bandRow="1">
                <a:tableStyleId>{5C22544A-7EE6-4342-B048-85BDC9FD1C3A}</a:tableStyleId>
              </a:tblPr>
              <a:tblGrid>
                <a:gridCol w="820854">
                  <a:extLst>
                    <a:ext uri="{9D8B030D-6E8A-4147-A177-3AD203B41FA5}">
                      <a16:colId xmlns:a16="http://schemas.microsoft.com/office/drawing/2014/main" val="1341736123"/>
                    </a:ext>
                  </a:extLst>
                </a:gridCol>
                <a:gridCol w="1683195">
                  <a:extLst>
                    <a:ext uri="{9D8B030D-6E8A-4147-A177-3AD203B41FA5}">
                      <a16:colId xmlns:a16="http://schemas.microsoft.com/office/drawing/2014/main" val="3209413351"/>
                    </a:ext>
                  </a:extLst>
                </a:gridCol>
                <a:gridCol w="1448973">
                  <a:extLst>
                    <a:ext uri="{9D8B030D-6E8A-4147-A177-3AD203B41FA5}">
                      <a16:colId xmlns:a16="http://schemas.microsoft.com/office/drawing/2014/main" val="3544642461"/>
                    </a:ext>
                  </a:extLst>
                </a:gridCol>
                <a:gridCol w="1069144">
                  <a:extLst>
                    <a:ext uri="{9D8B030D-6E8A-4147-A177-3AD203B41FA5}">
                      <a16:colId xmlns:a16="http://schemas.microsoft.com/office/drawing/2014/main" val="2605689998"/>
                    </a:ext>
                  </a:extLst>
                </a:gridCol>
                <a:gridCol w="2335237">
                  <a:extLst>
                    <a:ext uri="{9D8B030D-6E8A-4147-A177-3AD203B41FA5}">
                      <a16:colId xmlns:a16="http://schemas.microsoft.com/office/drawing/2014/main" val="51843814"/>
                    </a:ext>
                  </a:extLst>
                </a:gridCol>
                <a:gridCol w="2053883">
                  <a:extLst>
                    <a:ext uri="{9D8B030D-6E8A-4147-A177-3AD203B41FA5}">
                      <a16:colId xmlns:a16="http://schemas.microsoft.com/office/drawing/2014/main" val="2356492928"/>
                    </a:ext>
                  </a:extLst>
                </a:gridCol>
                <a:gridCol w="2780714">
                  <a:extLst>
                    <a:ext uri="{9D8B030D-6E8A-4147-A177-3AD203B41FA5}">
                      <a16:colId xmlns:a16="http://schemas.microsoft.com/office/drawing/2014/main" val="2896961577"/>
                    </a:ext>
                  </a:extLst>
                </a:gridCol>
              </a:tblGrid>
              <a:tr h="475931">
                <a:tc>
                  <a:txBody>
                    <a:bodyPr/>
                    <a:lstStyle/>
                    <a:p>
                      <a:r>
                        <a:rPr lang="en-US" sz="2000" dirty="0"/>
                        <a:t>S.NO</a:t>
                      </a:r>
                      <a:endParaRPr lang="en-IN" sz="2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    PAPER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    NAME</a:t>
                      </a:r>
                      <a:endParaRPr lang="en-IN" sz="2000" dirty="0"/>
                    </a:p>
                    <a:p>
                      <a:endParaRPr lang="en-IN" sz="2000" dirty="0"/>
                    </a:p>
                  </a:txBody>
                  <a:tcPr/>
                </a:tc>
                <a:tc>
                  <a:txBody>
                    <a:bodyPr/>
                    <a:lstStyle/>
                    <a:p>
                      <a:r>
                        <a:rPr lang="en-US" dirty="0"/>
                        <a:t>   </a:t>
                      </a:r>
                    </a:p>
                    <a:p>
                      <a:r>
                        <a:rPr lang="en-US" sz="2000" dirty="0"/>
                        <a:t>  AUTHOR</a:t>
                      </a:r>
                      <a:endParaRPr lang="en-IN" sz="2000" dirty="0"/>
                    </a:p>
                  </a:txBody>
                  <a:tcPr/>
                </a:tc>
                <a:tc>
                  <a:txBody>
                    <a:bodyPr/>
                    <a:lstStyle/>
                    <a:p>
                      <a:r>
                        <a:rPr lang="en-US" sz="2000" dirty="0"/>
                        <a:t> </a:t>
                      </a:r>
                    </a:p>
                    <a:p>
                      <a:r>
                        <a:rPr lang="en-US" sz="2000" dirty="0"/>
                        <a:t> YEAR</a:t>
                      </a:r>
                      <a:endParaRPr lang="en-IN" sz="2000" dirty="0"/>
                    </a:p>
                  </a:txBody>
                  <a:tcPr/>
                </a:tc>
                <a:tc>
                  <a:txBody>
                    <a:bodyPr/>
                    <a:lstStyle/>
                    <a:p>
                      <a:r>
                        <a:rPr lang="en-US" sz="2000" dirty="0"/>
                        <a:t>  </a:t>
                      </a:r>
                    </a:p>
                    <a:p>
                      <a:r>
                        <a:rPr lang="en-US" sz="2000" dirty="0"/>
                        <a:t>      OBJECTIVE</a:t>
                      </a:r>
                      <a:endParaRPr lang="en-IN" sz="2000" dirty="0"/>
                    </a:p>
                  </a:txBody>
                  <a:tcPr/>
                </a:tc>
                <a:tc>
                  <a:txBody>
                    <a:bodyPr/>
                    <a:lstStyle/>
                    <a:p>
                      <a:r>
                        <a:rPr lang="en-US" sz="2000" dirty="0"/>
                        <a:t> METHODOLOGY</a:t>
                      </a:r>
                      <a:endParaRPr lang="en-IN" sz="2000" dirty="0"/>
                    </a:p>
                  </a:txBody>
                  <a:tcPr/>
                </a:tc>
                <a:tc>
                  <a:txBody>
                    <a:bodyPr/>
                    <a:lstStyle/>
                    <a:p>
                      <a:r>
                        <a:rPr lang="en-US" dirty="0"/>
                        <a:t>  </a:t>
                      </a:r>
                      <a:r>
                        <a:rPr lang="en-US" sz="2000" dirty="0"/>
                        <a:t>FINDINGS</a:t>
                      </a:r>
                      <a:endParaRPr lang="en-IN" sz="2000" dirty="0"/>
                    </a:p>
                  </a:txBody>
                  <a:tcPr/>
                </a:tc>
                <a:extLst>
                  <a:ext uri="{0D108BD9-81ED-4DB2-BD59-A6C34878D82A}">
                    <a16:rowId xmlns:a16="http://schemas.microsoft.com/office/drawing/2014/main" val="896215724"/>
                  </a:ext>
                </a:extLst>
              </a:tr>
              <a:tr h="3265909">
                <a:tc>
                  <a:txBody>
                    <a:bodyPr/>
                    <a:lstStyle/>
                    <a:p>
                      <a:r>
                        <a:rPr lang="en-US" sz="1400" dirty="0"/>
                        <a:t>5.</a:t>
                      </a:r>
                      <a:endParaRPr lang="en-IN" sz="1400" dirty="0"/>
                    </a:p>
                  </a:txBody>
                  <a:tcPr/>
                </a:tc>
                <a:tc>
                  <a:txBody>
                    <a:bodyPr/>
                    <a:lstStyle/>
                    <a:p>
                      <a:r>
                        <a:rPr lang="en-US" sz="1400" b="0" i="0" u="none" strike="noStrike" kern="1200" baseline="0" dirty="0">
                          <a:solidFill>
                            <a:schemeClr val="dk1"/>
                          </a:solidFill>
                          <a:latin typeface="+mn-lt"/>
                          <a:ea typeface="+mn-ea"/>
                          <a:cs typeface="+mn-cs"/>
                        </a:rPr>
                        <a:t>Image pattern classification for the identification of disease causing agents</a:t>
                      </a:r>
                    </a:p>
                    <a:p>
                      <a:r>
                        <a:rPr lang="en-IN" sz="1400" b="0" i="0" u="none" strike="noStrike" kern="1200" baseline="0" dirty="0">
                          <a:solidFill>
                            <a:schemeClr val="dk1"/>
                          </a:solidFill>
                          <a:latin typeface="+mn-lt"/>
                          <a:ea typeface="+mn-ea"/>
                          <a:cs typeface="+mn-cs"/>
                        </a:rPr>
                        <a:t>in plants</a:t>
                      </a:r>
                      <a:endParaRPr lang="en-IN" sz="1400" dirty="0"/>
                    </a:p>
                  </a:txBody>
                  <a:tcPr/>
                </a:tc>
                <a:tc>
                  <a:txBody>
                    <a:bodyPr/>
                    <a:lstStyle/>
                    <a:p>
                      <a:pPr marL="0" indent="0">
                        <a:buNone/>
                      </a:pPr>
                      <a:r>
                        <a:rPr lang="en-IN" sz="1400" b="0" i="0" u="none" strike="noStrike" kern="1200" baseline="0" dirty="0" err="1">
                          <a:solidFill>
                            <a:schemeClr val="dk1"/>
                          </a:solidFill>
                          <a:latin typeface="+mn-lt"/>
                          <a:ea typeface="+mn-ea"/>
                          <a:cs typeface="+mn-cs"/>
                        </a:rPr>
                        <a:t>A.Camargo</a:t>
                      </a:r>
                      <a:endParaRPr lang="en-IN" sz="1400" b="0" i="0" u="none" strike="noStrike" kern="1200" baseline="0" dirty="0">
                        <a:solidFill>
                          <a:schemeClr val="dk1"/>
                        </a:solidFill>
                        <a:latin typeface="+mn-lt"/>
                        <a:ea typeface="+mn-ea"/>
                        <a:cs typeface="+mn-cs"/>
                      </a:endParaRPr>
                    </a:p>
                    <a:p>
                      <a:pPr marL="0" indent="0">
                        <a:buNone/>
                      </a:pPr>
                      <a:endParaRPr lang="en-IN" sz="1400" b="0" i="0" u="none" strike="noStrike" kern="1200" baseline="0" dirty="0">
                        <a:solidFill>
                          <a:schemeClr val="dk1"/>
                        </a:solidFill>
                        <a:latin typeface="+mn-lt"/>
                        <a:ea typeface="+mn-ea"/>
                        <a:cs typeface="+mn-cs"/>
                      </a:endParaRPr>
                    </a:p>
                    <a:p>
                      <a:pPr marL="0" indent="0">
                        <a:buNone/>
                      </a:pPr>
                      <a:r>
                        <a:rPr lang="en-IN" sz="1400" b="0" i="0" u="none" strike="noStrike" kern="1200" baseline="0" dirty="0" err="1">
                          <a:solidFill>
                            <a:schemeClr val="dk1"/>
                          </a:solidFill>
                          <a:latin typeface="+mn-lt"/>
                          <a:ea typeface="+mn-ea"/>
                          <a:cs typeface="+mn-cs"/>
                        </a:rPr>
                        <a:t>J.S.Smith</a:t>
                      </a:r>
                      <a:endParaRPr lang="en-IN" sz="1400" dirty="0"/>
                    </a:p>
                  </a:txBody>
                  <a:tcPr/>
                </a:tc>
                <a:tc>
                  <a:txBody>
                    <a:bodyPr/>
                    <a:lstStyle/>
                    <a:p>
                      <a:r>
                        <a:rPr lang="en-US" sz="1400" dirty="0"/>
                        <a:t> 2009</a:t>
                      </a:r>
                      <a:endParaRPr lang="en-IN" sz="1400" dirty="0"/>
                    </a:p>
                  </a:txBody>
                  <a:tcPr/>
                </a:tc>
                <a:tc>
                  <a:txBody>
                    <a:bodyPr/>
                    <a:lstStyle/>
                    <a:p>
                      <a:r>
                        <a:rPr lang="en-US" sz="1400" b="0" i="0" u="none" strike="noStrike" kern="1200" baseline="0" dirty="0">
                          <a:solidFill>
                            <a:schemeClr val="dk1"/>
                          </a:solidFill>
                          <a:latin typeface="+mn-lt"/>
                          <a:ea typeface="+mn-ea"/>
                          <a:cs typeface="+mn-cs"/>
                        </a:rPr>
                        <a:t>The aim of this paper is to do the automatic identification of the plant disease by image</a:t>
                      </a:r>
                    </a:p>
                    <a:p>
                      <a:r>
                        <a:rPr lang="en-US" sz="1400" b="0" i="0" u="none" strike="noStrike" kern="1200" baseline="0" dirty="0">
                          <a:solidFill>
                            <a:schemeClr val="dk1"/>
                          </a:solidFill>
                          <a:latin typeface="+mn-lt"/>
                          <a:ea typeface="+mn-ea"/>
                          <a:cs typeface="+mn-cs"/>
                        </a:rPr>
                        <a:t>processing from the visual symptoms by analyzing the colored images.</a:t>
                      </a:r>
                      <a:endParaRPr lang="en-IN" sz="1400" dirty="0"/>
                    </a:p>
                  </a:txBody>
                  <a:tcPr/>
                </a:tc>
                <a:tc>
                  <a:txBody>
                    <a:bodyPr/>
                    <a:lstStyle/>
                    <a:p>
                      <a:r>
                        <a:rPr lang="en-IN" sz="1400" b="0" i="0" u="none" strike="noStrike" kern="1200" baseline="0" dirty="0">
                          <a:solidFill>
                            <a:schemeClr val="dk1"/>
                          </a:solidFill>
                          <a:latin typeface="+mn-lt"/>
                          <a:ea typeface="+mn-ea"/>
                          <a:cs typeface="+mn-cs"/>
                        </a:rPr>
                        <a:t>• Image pre-processing</a:t>
                      </a:r>
                    </a:p>
                    <a:p>
                      <a:r>
                        <a:rPr lang="en-IN" sz="1400" b="0" i="0" u="none" strike="noStrike" kern="1200" baseline="0" dirty="0">
                          <a:solidFill>
                            <a:schemeClr val="dk1"/>
                          </a:solidFill>
                          <a:latin typeface="+mn-lt"/>
                          <a:ea typeface="+mn-ea"/>
                          <a:cs typeface="+mn-cs"/>
                        </a:rPr>
                        <a:t>• Image enhancement</a:t>
                      </a:r>
                    </a:p>
                    <a:p>
                      <a:r>
                        <a:rPr lang="en-IN" sz="1400" b="0" i="0" u="none" strike="noStrike" kern="1200" baseline="0" dirty="0">
                          <a:solidFill>
                            <a:schemeClr val="dk1"/>
                          </a:solidFill>
                          <a:latin typeface="+mn-lt"/>
                          <a:ea typeface="+mn-ea"/>
                          <a:cs typeface="+mn-cs"/>
                        </a:rPr>
                        <a:t>• Image segmentation</a:t>
                      </a:r>
                    </a:p>
                    <a:p>
                      <a:r>
                        <a:rPr lang="en-IN" sz="1400" b="0" i="0" u="none" strike="noStrike" kern="1200" baseline="0" dirty="0">
                          <a:solidFill>
                            <a:schemeClr val="dk1"/>
                          </a:solidFill>
                          <a:latin typeface="+mn-lt"/>
                          <a:ea typeface="+mn-ea"/>
                          <a:cs typeface="+mn-cs"/>
                        </a:rPr>
                        <a:t>• Image post-processing</a:t>
                      </a:r>
                      <a:endParaRPr lang="en-IN" sz="1400" dirty="0"/>
                    </a:p>
                  </a:txBody>
                  <a:tcPr/>
                </a:tc>
                <a:tc>
                  <a:txBody>
                    <a:bodyPr/>
                    <a:lstStyle/>
                    <a:p>
                      <a:r>
                        <a:rPr lang="en-US" sz="1400" b="0" i="0" u="none" strike="noStrike" kern="1200" baseline="0" dirty="0">
                          <a:solidFill>
                            <a:schemeClr val="dk1"/>
                          </a:solidFill>
                          <a:latin typeface="+mn-lt"/>
                          <a:ea typeface="+mn-ea"/>
                          <a:cs typeface="+mn-cs"/>
                        </a:rPr>
                        <a:t>The test set consisted of 20 images which were showing symptoms of plant disease in different crops used in the study. To create the manually segmented set of images, a grid was overlaid on the image and each position was then evaluated the white color and black color. White color (1)depicted the pixel having diseased symptoms whereas the black (0) for non diseased region.</a:t>
                      </a:r>
                      <a:endParaRPr lang="en-IN" sz="1400" dirty="0"/>
                    </a:p>
                  </a:txBody>
                  <a:tcPr/>
                </a:tc>
                <a:extLst>
                  <a:ext uri="{0D108BD9-81ED-4DB2-BD59-A6C34878D82A}">
                    <a16:rowId xmlns:a16="http://schemas.microsoft.com/office/drawing/2014/main" val="2061231959"/>
                  </a:ext>
                </a:extLst>
              </a:tr>
              <a:tr h="2647838">
                <a:tc>
                  <a:txBody>
                    <a:bodyPr/>
                    <a:lstStyle/>
                    <a:p>
                      <a:r>
                        <a:rPr lang="en-IN" sz="1400" dirty="0"/>
                        <a:t>6.</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strike="noStrike" kern="1200" baseline="0" dirty="0">
                          <a:solidFill>
                            <a:schemeClr val="dk1"/>
                          </a:solidFill>
                          <a:latin typeface="+mn-lt"/>
                          <a:ea typeface="+mn-ea"/>
                          <a:cs typeface="+mn-cs"/>
                        </a:rPr>
                        <a:t>Leaf Disease Detection using Image Processing.</a:t>
                      </a:r>
                      <a:endParaRPr lang="en-IN" sz="1400" b="0" dirty="0"/>
                    </a:p>
                    <a:p>
                      <a:pPr marL="0" indent="0">
                        <a:buFont typeface="Arial" panose="020B0604020202020204" pitchFamily="34" charset="0"/>
                        <a:buNone/>
                      </a:pPr>
                      <a:endParaRPr lang="en-IN" sz="1400" b="0" i="0" u="none" strike="noStrike" kern="1200" baseline="0" dirty="0">
                        <a:solidFill>
                          <a:schemeClr val="dk1"/>
                        </a:solidFill>
                        <a:latin typeface="+mn-lt"/>
                        <a:ea typeface="+mn-ea"/>
                        <a:cs typeface="+mn-cs"/>
                      </a:endParaRPr>
                    </a:p>
                    <a:p>
                      <a:endParaRPr lang="en-IN" sz="1400" b="0" dirty="0"/>
                    </a:p>
                  </a:txBody>
                  <a:tcPr/>
                </a:tc>
                <a:tc>
                  <a:txBody>
                    <a:bodyPr/>
                    <a:lstStyle/>
                    <a:p>
                      <a:r>
                        <a:rPr lang="en-US" sz="1400" dirty="0"/>
                        <a:t> </a:t>
                      </a:r>
                      <a:r>
                        <a:rPr lang="en-US" sz="1400" b="0" i="0" u="none" strike="noStrike" kern="1200" baseline="0" dirty="0">
                          <a:solidFill>
                            <a:schemeClr val="dk1"/>
                          </a:solidFill>
                          <a:latin typeface="+mn-lt"/>
                          <a:ea typeface="+mn-ea"/>
                          <a:cs typeface="+mn-cs"/>
                        </a:rPr>
                        <a:t>Sujatha R</a:t>
                      </a:r>
                    </a:p>
                    <a:p>
                      <a:endParaRPr lang="en-US" sz="1400" b="0" i="0" u="none" strike="noStrike" kern="1200" baseline="0" dirty="0">
                        <a:solidFill>
                          <a:schemeClr val="dk1"/>
                        </a:solidFill>
                        <a:latin typeface="+mn-lt"/>
                        <a:ea typeface="+mn-ea"/>
                        <a:cs typeface="+mn-cs"/>
                      </a:endParaRPr>
                    </a:p>
                    <a:p>
                      <a:r>
                        <a:rPr lang="en-US" sz="1400" b="0" i="0" u="none" strike="noStrike" kern="1200" baseline="0" dirty="0">
                          <a:solidFill>
                            <a:schemeClr val="dk1"/>
                          </a:solidFill>
                          <a:latin typeface="+mn-lt"/>
                          <a:ea typeface="+mn-ea"/>
                          <a:cs typeface="+mn-cs"/>
                        </a:rPr>
                        <a:t>Y </a:t>
                      </a:r>
                      <a:r>
                        <a:rPr lang="en-US" sz="1400" b="0" i="0" u="none" strike="noStrike" kern="1200" baseline="0" dirty="0" err="1">
                          <a:solidFill>
                            <a:schemeClr val="dk1"/>
                          </a:solidFill>
                          <a:latin typeface="+mn-lt"/>
                          <a:ea typeface="+mn-ea"/>
                          <a:cs typeface="+mn-cs"/>
                        </a:rPr>
                        <a:t>Sravan</a:t>
                      </a:r>
                      <a:r>
                        <a:rPr lang="en-US" sz="1400" b="0" i="0" u="none" strike="noStrike" kern="1200" baseline="0" dirty="0">
                          <a:solidFill>
                            <a:schemeClr val="dk1"/>
                          </a:solidFill>
                          <a:latin typeface="+mn-lt"/>
                          <a:ea typeface="+mn-ea"/>
                          <a:cs typeface="+mn-cs"/>
                        </a:rPr>
                        <a:t> Kumar</a:t>
                      </a:r>
                    </a:p>
                    <a:p>
                      <a:endParaRPr lang="en-US" sz="1400" b="0" i="0" u="none" strike="noStrike" kern="1200" baseline="0" dirty="0">
                        <a:solidFill>
                          <a:schemeClr val="dk1"/>
                        </a:solidFill>
                        <a:latin typeface="+mn-lt"/>
                        <a:ea typeface="+mn-ea"/>
                        <a:cs typeface="+mn-cs"/>
                      </a:endParaRPr>
                    </a:p>
                    <a:p>
                      <a:r>
                        <a:rPr lang="en-US" sz="1400" b="0" i="0" u="none" strike="noStrike" kern="1200" baseline="0" dirty="0" err="1">
                          <a:solidFill>
                            <a:schemeClr val="dk1"/>
                          </a:solidFill>
                          <a:latin typeface="+mn-lt"/>
                          <a:ea typeface="+mn-ea"/>
                          <a:cs typeface="+mn-cs"/>
                        </a:rPr>
                        <a:t>Garine</a:t>
                      </a:r>
                      <a:r>
                        <a:rPr lang="en-US" sz="1400" b="0" i="0" u="none" strike="noStrike" kern="1200" baseline="0" dirty="0">
                          <a:solidFill>
                            <a:schemeClr val="dk1"/>
                          </a:solidFill>
                          <a:latin typeface="+mn-lt"/>
                          <a:ea typeface="+mn-ea"/>
                          <a:cs typeface="+mn-cs"/>
                        </a:rPr>
                        <a:t> Uma </a:t>
                      </a:r>
                      <a:r>
                        <a:rPr lang="en-US" sz="1400" b="0" i="0" u="none" strike="noStrike" kern="1200" baseline="0" dirty="0" err="1">
                          <a:solidFill>
                            <a:schemeClr val="dk1"/>
                          </a:solidFill>
                          <a:latin typeface="+mn-lt"/>
                          <a:ea typeface="+mn-ea"/>
                          <a:cs typeface="+mn-cs"/>
                        </a:rPr>
                        <a:t>Akhil</a:t>
                      </a:r>
                      <a:endParaRPr lang="en-IN" sz="1400" dirty="0"/>
                    </a:p>
                  </a:txBody>
                  <a:tcPr/>
                </a:tc>
                <a:tc>
                  <a:txBody>
                    <a:bodyPr/>
                    <a:lstStyle/>
                    <a:p>
                      <a:r>
                        <a:rPr lang="en-US" sz="1400" dirty="0"/>
                        <a:t>2017</a:t>
                      </a:r>
                    </a:p>
                  </a:txBody>
                  <a:tcPr/>
                </a:tc>
                <a:tc>
                  <a:txBody>
                    <a:bodyPr/>
                    <a:lstStyle/>
                    <a:p>
                      <a:pPr marL="0" indent="0">
                        <a:buFont typeface="Arial" panose="020B0604020202020204" pitchFamily="34" charset="0"/>
                        <a:buNone/>
                      </a:pPr>
                      <a:r>
                        <a:rPr lang="en-US" sz="1400" b="0" i="0" u="none" strike="noStrike" kern="1200" baseline="0" dirty="0">
                          <a:solidFill>
                            <a:schemeClr val="dk1"/>
                          </a:solidFill>
                          <a:latin typeface="+mn-lt"/>
                          <a:ea typeface="+mn-ea"/>
                          <a:cs typeface="+mn-cs"/>
                        </a:rPr>
                        <a:t>This study summarizes major image processing used for identification of leaf diseases are k-means clustering, SVM. </a:t>
                      </a:r>
                    </a:p>
                    <a:p>
                      <a:pPr marL="0" indent="0">
                        <a:buFont typeface="Arial" panose="020B0604020202020204" pitchFamily="34" charset="0"/>
                        <a:buNone/>
                      </a:pPr>
                      <a:r>
                        <a:rPr lang="en-US" sz="1400" b="0" i="0" u="none" strike="noStrike" kern="1200" baseline="0" dirty="0">
                          <a:solidFill>
                            <a:schemeClr val="dk1"/>
                          </a:solidFill>
                          <a:latin typeface="+mn-lt"/>
                          <a:ea typeface="+mn-ea"/>
                          <a:cs typeface="+mn-cs"/>
                        </a:rPr>
                        <a:t>This approach can significantly support an accurate detection of leaf disease</a:t>
                      </a:r>
                      <a:endParaRPr lang="en-IN" sz="1400" b="0" i="0" u="none" strike="noStrike" kern="1200" baseline="0" dirty="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Image Acquisition</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Image pre-processing</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Image segmentation</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Feature Extraction in Image</a:t>
                      </a:r>
                    </a:p>
                    <a:p>
                      <a:pPr marL="285750" indent="-285750">
                        <a:buFont typeface="Arial" panose="020B0604020202020204" pitchFamily="34" charset="0"/>
                        <a:buChar char="•"/>
                      </a:pPr>
                      <a:r>
                        <a:rPr lang="en-IN" sz="1400" b="0" i="0" u="none" strike="noStrike" kern="1200" baseline="0" dirty="0">
                          <a:solidFill>
                            <a:schemeClr val="dk1"/>
                          </a:solidFill>
                          <a:latin typeface="+mn-lt"/>
                          <a:ea typeface="+mn-ea"/>
                          <a:cs typeface="+mn-cs"/>
                        </a:rPr>
                        <a:t>Detection And Classification of the diseases</a:t>
                      </a:r>
                      <a:endParaRPr lang="en-IN" sz="1400" dirty="0"/>
                    </a:p>
                    <a:p>
                      <a:endParaRPr lang="en-US" sz="1400" b="0" i="0" u="none" strike="noStrike" kern="1200" baseline="0" dirty="0">
                        <a:solidFill>
                          <a:schemeClr val="dk1"/>
                        </a:solidFill>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By using this concept the disease identification is done for all kinds of leafs and also the user can know the affected area of leaf in percentage by identifying the disease properly the user can rectify the problem very easy and with less cost. . </a:t>
                      </a:r>
                    </a:p>
                    <a:p>
                      <a:endParaRPr lang="en-IN" sz="1400" dirty="0"/>
                    </a:p>
                  </a:txBody>
                  <a:tcPr/>
                </a:tc>
                <a:extLst>
                  <a:ext uri="{0D108BD9-81ED-4DB2-BD59-A6C34878D82A}">
                    <a16:rowId xmlns:a16="http://schemas.microsoft.com/office/drawing/2014/main" val="3238302960"/>
                  </a:ext>
                </a:extLst>
              </a:tr>
            </a:tbl>
          </a:graphicData>
        </a:graphic>
      </p:graphicFrame>
    </p:spTree>
    <p:extLst>
      <p:ext uri="{BB962C8B-B14F-4D97-AF65-F5344CB8AC3E}">
        <p14:creationId xmlns:p14="http://schemas.microsoft.com/office/powerpoint/2010/main" val="125018027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3574</TotalTime>
  <Words>3086</Words>
  <Application>Microsoft Office PowerPoint</Application>
  <PresentationFormat>Widescreen</PresentationFormat>
  <Paragraphs>418</Paragraphs>
  <Slides>31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Courier New</vt:lpstr>
      <vt:lpstr>Roboto</vt:lpstr>
      <vt:lpstr>Symbol</vt:lpstr>
      <vt:lpstr>Times New Roman</vt:lpstr>
      <vt:lpstr>Times New Roman,Bold</vt:lpstr>
      <vt:lpstr>Trebuchet MS</vt:lpstr>
      <vt:lpstr>Wingdings 3</vt:lpstr>
      <vt:lpstr>Facet</vt:lpstr>
      <vt:lpstr>DETECTION OF FLORAL LEAF AFFLICTION USING IMAGE PROCESSING TECHNIQUES</vt:lpstr>
      <vt:lpstr>GROUP GUIDE :MANJUSHA SANKE   GROUP MEMBERS :  1. ABHIJEET SINGH(I17-01) 2. KARAN PANCHAL(I18-09) 3. OMKAR PRABHUDESAI(I16-47) 4. ADITI SAWANT(I18-13)</vt:lpstr>
      <vt:lpstr>PROBLEM STATEMENT :</vt:lpstr>
      <vt:lpstr>OBJECTIVE :</vt:lpstr>
      <vt:lpstr>INTRODUCTION : </vt:lpstr>
      <vt:lpstr>BLOCK DIAGRAM :</vt:lpstr>
      <vt:lpstr>LITERATURE SURVEY : </vt:lpstr>
      <vt:lpstr>PowerPoint Presentation</vt:lpstr>
      <vt:lpstr>PowerPoint Presentation</vt:lpstr>
      <vt:lpstr>  </vt:lpstr>
      <vt:lpstr> </vt:lpstr>
      <vt:lpstr> </vt:lpstr>
      <vt:lpstr> </vt:lpstr>
      <vt:lpstr> </vt:lpstr>
      <vt:lpstr>TECHNOLOGIES:</vt:lpstr>
      <vt:lpstr>PowerPoint Presentation</vt:lpstr>
      <vt:lpstr>DESIGN PHASE : Sequence Diagram:</vt:lpstr>
      <vt:lpstr>Activity Diagram: </vt:lpstr>
      <vt:lpstr>ALGORITHMS:</vt:lpstr>
      <vt:lpstr>PowerPoint Presentation</vt:lpstr>
      <vt:lpstr> </vt:lpstr>
      <vt:lpstr>PowerPoint Presentation</vt:lpstr>
      <vt:lpstr>PowerPoint Presentation</vt:lpstr>
      <vt:lpstr>PowerPoint Presentation</vt:lpstr>
      <vt:lpstr>PowerPoint Presentation</vt:lpstr>
      <vt:lpstr>  </vt:lpstr>
      <vt:lpstr>  </vt:lpstr>
      <vt:lpstr>APPLICATION/USEFULNESS : </vt:lpstr>
      <vt:lpstr>Conclusion:</vt:lpstr>
      <vt:lpstr>Future Scope:</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FLORAL LEAF AFFLICTION USING IMAGE PROCESSING TECHNIQUES</dc:title>
  <dc:creator>Abhijeet Singh</dc:creator>
  <cp:lastModifiedBy>Abhijeet Singh</cp:lastModifiedBy>
  <cp:revision>180</cp:revision>
  <dcterms:created xsi:type="dcterms:W3CDTF">2021-10-10T14:16:02Z</dcterms:created>
  <dcterms:modified xsi:type="dcterms:W3CDTF">2022-08-23T17:19:32Z</dcterms:modified>
</cp:coreProperties>
</file>